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70"/>
  </p:notesMasterIdLst>
  <p:handoutMasterIdLst>
    <p:handoutMasterId r:id="rId71"/>
  </p:handoutMasterIdLst>
  <p:sldIdLst>
    <p:sldId id="339" r:id="rId2"/>
    <p:sldId id="409" r:id="rId3"/>
    <p:sldId id="349" r:id="rId4"/>
    <p:sldId id="337" r:id="rId5"/>
    <p:sldId id="348" r:id="rId6"/>
    <p:sldId id="351" r:id="rId7"/>
    <p:sldId id="347" r:id="rId8"/>
    <p:sldId id="346" r:id="rId9"/>
    <p:sldId id="350" r:id="rId10"/>
    <p:sldId id="344" r:id="rId11"/>
    <p:sldId id="401" r:id="rId12"/>
    <p:sldId id="352" r:id="rId13"/>
    <p:sldId id="353" r:id="rId14"/>
    <p:sldId id="360" r:id="rId15"/>
    <p:sldId id="354" r:id="rId16"/>
    <p:sldId id="355" r:id="rId17"/>
    <p:sldId id="356" r:id="rId18"/>
    <p:sldId id="357" r:id="rId19"/>
    <p:sldId id="358" r:id="rId20"/>
    <p:sldId id="359"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400" r:id="rId39"/>
    <p:sldId id="378" r:id="rId40"/>
    <p:sldId id="379" r:id="rId41"/>
    <p:sldId id="380" r:id="rId42"/>
    <p:sldId id="402" r:id="rId43"/>
    <p:sldId id="381" r:id="rId44"/>
    <p:sldId id="382" r:id="rId45"/>
    <p:sldId id="383" r:id="rId46"/>
    <p:sldId id="386" r:id="rId47"/>
    <p:sldId id="384" r:id="rId48"/>
    <p:sldId id="385" r:id="rId49"/>
    <p:sldId id="387" r:id="rId50"/>
    <p:sldId id="388" r:id="rId51"/>
    <p:sldId id="389" r:id="rId52"/>
    <p:sldId id="390" r:id="rId53"/>
    <p:sldId id="391" r:id="rId54"/>
    <p:sldId id="392" r:id="rId55"/>
    <p:sldId id="393" r:id="rId56"/>
    <p:sldId id="403" r:id="rId57"/>
    <p:sldId id="394" r:id="rId58"/>
    <p:sldId id="404" r:id="rId59"/>
    <p:sldId id="395" r:id="rId60"/>
    <p:sldId id="405" r:id="rId61"/>
    <p:sldId id="396" r:id="rId62"/>
    <p:sldId id="406" r:id="rId63"/>
    <p:sldId id="397" r:id="rId64"/>
    <p:sldId id="407" r:id="rId65"/>
    <p:sldId id="398" r:id="rId66"/>
    <p:sldId id="408" r:id="rId67"/>
    <p:sldId id="399" r:id="rId68"/>
    <p:sldId id="341" r:id="rId6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Williams" initials="JW" lastIdx="3" clrIdx="0">
    <p:extLst>
      <p:ext uri="{19B8F6BF-5375-455C-9EA6-DF929625EA0E}">
        <p15:presenceInfo xmlns:p15="http://schemas.microsoft.com/office/powerpoint/2012/main" userId="S-1-5-21-1178255470-3252565249-612751535-3189" providerId="AD"/>
      </p:ext>
    </p:extLst>
  </p:cmAuthor>
  <p:cmAuthor id="2" name="Piper Lincoln" initials="PL" lastIdx="19" clrIdx="1">
    <p:extLst>
      <p:ext uri="{19B8F6BF-5375-455C-9EA6-DF929625EA0E}">
        <p15:presenceInfo xmlns:p15="http://schemas.microsoft.com/office/powerpoint/2012/main" userId="Piper Lincol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76542" autoAdjust="0"/>
  </p:normalViewPr>
  <p:slideViewPr>
    <p:cSldViewPr snapToGrid="0" snapToObjects="1">
      <p:cViewPr varScale="1">
        <p:scale>
          <a:sx n="82" d="100"/>
          <a:sy n="82"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6" y="96"/>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6-05T09:23:02.873" idx="19">
    <p:pos x="10" y="10"/>
    <p:text>Moved here from the next slide "As defined by ASAM, “smarter” drug testing means using the matrix best able to answer the clinical question at hand.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A2085-BF15-4FBA-BAB6-9D41A1422EAF}" type="doc">
      <dgm:prSet loTypeId="urn:microsoft.com/office/officeart/2005/8/layout/chevron1" loCatId="process" qsTypeId="urn:microsoft.com/office/officeart/2005/8/quickstyle/simple2" qsCatId="simple" csTypeId="urn:microsoft.com/office/officeart/2005/8/colors/accent5_3" csCatId="accent5" phldr="1"/>
      <dgm:spPr/>
      <dgm:t>
        <a:bodyPr/>
        <a:lstStyle/>
        <a:p>
          <a:endParaRPr lang="en-US"/>
        </a:p>
      </dgm:t>
    </dgm:pt>
    <dgm:pt modelId="{4BC09C6B-9665-4789-8D68-FFEE68C72B77}">
      <dgm:prSet phldrT="[Text]"/>
      <dgm:spPr/>
      <dgm:t>
        <a:bodyPr/>
        <a:lstStyle/>
        <a:p>
          <a:r>
            <a:rPr lang="en-US" dirty="0"/>
            <a:t>1</a:t>
          </a:r>
        </a:p>
      </dgm:t>
    </dgm:pt>
    <dgm:pt modelId="{9A7F8FC8-30EF-4FA1-98DA-8952E181BE77}" type="parTrans" cxnId="{4B570F30-CBDB-43D6-8995-86D217A7C589}">
      <dgm:prSet/>
      <dgm:spPr/>
      <dgm:t>
        <a:bodyPr/>
        <a:lstStyle/>
        <a:p>
          <a:endParaRPr lang="en-US"/>
        </a:p>
      </dgm:t>
    </dgm:pt>
    <dgm:pt modelId="{3D4A0458-0D66-443E-954E-A9CD7AB0A49C}" type="sibTrans" cxnId="{4B570F30-CBDB-43D6-8995-86D217A7C589}">
      <dgm:prSet/>
      <dgm:spPr/>
      <dgm:t>
        <a:bodyPr/>
        <a:lstStyle/>
        <a:p>
          <a:endParaRPr lang="en-US"/>
        </a:p>
      </dgm:t>
    </dgm:pt>
    <dgm:pt modelId="{588E6541-FF36-4A7C-9979-4DE907E85CC2}">
      <dgm:prSet phldrT="[Text]"/>
      <dgm:spPr/>
      <dgm:t>
        <a:bodyPr/>
        <a:lstStyle/>
        <a:p>
          <a:r>
            <a:rPr lang="en-US" dirty="0"/>
            <a:t>2</a:t>
          </a:r>
        </a:p>
      </dgm:t>
    </dgm:pt>
    <dgm:pt modelId="{9372F5F2-E369-4670-8F02-76204B6413C4}" type="parTrans" cxnId="{D72A8F9C-B4C5-47F8-886D-C57010629235}">
      <dgm:prSet/>
      <dgm:spPr/>
      <dgm:t>
        <a:bodyPr/>
        <a:lstStyle/>
        <a:p>
          <a:endParaRPr lang="en-US"/>
        </a:p>
      </dgm:t>
    </dgm:pt>
    <dgm:pt modelId="{8AE52D9C-EFE1-4091-9607-681148AD80D7}" type="sibTrans" cxnId="{D72A8F9C-B4C5-47F8-886D-C57010629235}">
      <dgm:prSet/>
      <dgm:spPr/>
      <dgm:t>
        <a:bodyPr/>
        <a:lstStyle/>
        <a:p>
          <a:endParaRPr lang="en-US"/>
        </a:p>
      </dgm:t>
    </dgm:pt>
    <dgm:pt modelId="{D16C840F-3677-4962-BA31-FDA2D5A4E13E}">
      <dgm:prSet phldrT="[Text]"/>
      <dgm:spPr/>
      <dgm:t>
        <a:bodyPr/>
        <a:lstStyle/>
        <a:p>
          <a:r>
            <a:rPr lang="en-US" dirty="0"/>
            <a:t>3</a:t>
          </a:r>
        </a:p>
      </dgm:t>
    </dgm:pt>
    <dgm:pt modelId="{0A2EC0F1-C2BD-4178-8F79-AC7AC0C8AC37}" type="parTrans" cxnId="{30A55D20-83D2-47DB-ABB3-3DD061564279}">
      <dgm:prSet/>
      <dgm:spPr/>
      <dgm:t>
        <a:bodyPr/>
        <a:lstStyle/>
        <a:p>
          <a:endParaRPr lang="en-US"/>
        </a:p>
      </dgm:t>
    </dgm:pt>
    <dgm:pt modelId="{3C9BEF3E-53DA-4C25-A1B3-1755D4696F78}" type="sibTrans" cxnId="{30A55D20-83D2-47DB-ABB3-3DD061564279}">
      <dgm:prSet/>
      <dgm:spPr/>
      <dgm:t>
        <a:bodyPr/>
        <a:lstStyle/>
        <a:p>
          <a:endParaRPr lang="en-US"/>
        </a:p>
      </dgm:t>
    </dgm:pt>
    <dgm:pt modelId="{05903BAE-EDAC-4F82-9320-4C0B1AC37E52}">
      <dgm:prSet phldrT="[Text]"/>
      <dgm:spPr/>
      <dgm:t>
        <a:bodyPr/>
        <a:lstStyle/>
        <a:p>
          <a:r>
            <a:rPr lang="en-US" dirty="0"/>
            <a:t>4</a:t>
          </a:r>
        </a:p>
      </dgm:t>
    </dgm:pt>
    <dgm:pt modelId="{F8BE00AF-3C19-4BD7-977E-DEDB6D74D4F5}" type="parTrans" cxnId="{FAC2DAD0-953B-4389-8E45-923A0CEFCD0F}">
      <dgm:prSet/>
      <dgm:spPr/>
      <dgm:t>
        <a:bodyPr/>
        <a:lstStyle/>
        <a:p>
          <a:endParaRPr lang="en-US"/>
        </a:p>
      </dgm:t>
    </dgm:pt>
    <dgm:pt modelId="{CA730605-A220-4379-9342-EF55265A612A}" type="sibTrans" cxnId="{FAC2DAD0-953B-4389-8E45-923A0CEFCD0F}">
      <dgm:prSet/>
      <dgm:spPr/>
      <dgm:t>
        <a:bodyPr/>
        <a:lstStyle/>
        <a:p>
          <a:endParaRPr lang="en-US"/>
        </a:p>
      </dgm:t>
    </dgm:pt>
    <dgm:pt modelId="{F315F86F-97B7-4C88-BD42-461E0B178335}" type="pres">
      <dgm:prSet presAssocID="{584A2085-BF15-4FBA-BAB6-9D41A1422EAF}" presName="Name0" presStyleCnt="0">
        <dgm:presLayoutVars>
          <dgm:dir/>
          <dgm:animLvl val="lvl"/>
          <dgm:resizeHandles val="exact"/>
        </dgm:presLayoutVars>
      </dgm:prSet>
      <dgm:spPr/>
    </dgm:pt>
    <dgm:pt modelId="{0B127A33-6669-4E39-B376-762DF3BFF79E}" type="pres">
      <dgm:prSet presAssocID="{4BC09C6B-9665-4789-8D68-FFEE68C72B77}" presName="parTxOnly" presStyleLbl="node1" presStyleIdx="0" presStyleCnt="4">
        <dgm:presLayoutVars>
          <dgm:chMax val="0"/>
          <dgm:chPref val="0"/>
          <dgm:bulletEnabled val="1"/>
        </dgm:presLayoutVars>
      </dgm:prSet>
      <dgm:spPr/>
    </dgm:pt>
    <dgm:pt modelId="{B8DAB07E-AD1F-4B5C-B75B-B5E0900AC569}" type="pres">
      <dgm:prSet presAssocID="{3D4A0458-0D66-443E-954E-A9CD7AB0A49C}" presName="parTxOnlySpace" presStyleCnt="0"/>
      <dgm:spPr/>
    </dgm:pt>
    <dgm:pt modelId="{B4E79781-94C4-4243-AE2C-ED2EA2929F56}" type="pres">
      <dgm:prSet presAssocID="{588E6541-FF36-4A7C-9979-4DE907E85CC2}" presName="parTxOnly" presStyleLbl="node1" presStyleIdx="1" presStyleCnt="4">
        <dgm:presLayoutVars>
          <dgm:chMax val="0"/>
          <dgm:chPref val="0"/>
          <dgm:bulletEnabled val="1"/>
        </dgm:presLayoutVars>
      </dgm:prSet>
      <dgm:spPr/>
    </dgm:pt>
    <dgm:pt modelId="{D459E694-4A2D-43AA-B0B7-44ACF004E72C}" type="pres">
      <dgm:prSet presAssocID="{8AE52D9C-EFE1-4091-9607-681148AD80D7}" presName="parTxOnlySpace" presStyleCnt="0"/>
      <dgm:spPr/>
    </dgm:pt>
    <dgm:pt modelId="{5E0B25D1-7EF0-4F3C-8B48-20F4CF439DB2}" type="pres">
      <dgm:prSet presAssocID="{D16C840F-3677-4962-BA31-FDA2D5A4E13E}" presName="parTxOnly" presStyleLbl="node1" presStyleIdx="2" presStyleCnt="4">
        <dgm:presLayoutVars>
          <dgm:chMax val="0"/>
          <dgm:chPref val="0"/>
          <dgm:bulletEnabled val="1"/>
        </dgm:presLayoutVars>
      </dgm:prSet>
      <dgm:spPr/>
    </dgm:pt>
    <dgm:pt modelId="{9B4F5500-B6A7-443C-B883-668C4898ACEE}" type="pres">
      <dgm:prSet presAssocID="{3C9BEF3E-53DA-4C25-A1B3-1755D4696F78}" presName="parTxOnlySpace" presStyleCnt="0"/>
      <dgm:spPr/>
    </dgm:pt>
    <dgm:pt modelId="{EBBBD115-AF38-4C3E-823E-57C34AA80B0D}" type="pres">
      <dgm:prSet presAssocID="{05903BAE-EDAC-4F82-9320-4C0B1AC37E52}" presName="parTxOnly" presStyleLbl="node1" presStyleIdx="3" presStyleCnt="4">
        <dgm:presLayoutVars>
          <dgm:chMax val="0"/>
          <dgm:chPref val="0"/>
          <dgm:bulletEnabled val="1"/>
        </dgm:presLayoutVars>
      </dgm:prSet>
      <dgm:spPr/>
    </dgm:pt>
  </dgm:ptLst>
  <dgm:cxnLst>
    <dgm:cxn modelId="{F254B31F-6E09-48CC-902C-9A602565F45A}" type="presOf" srcId="{584A2085-BF15-4FBA-BAB6-9D41A1422EAF}" destId="{F315F86F-97B7-4C88-BD42-461E0B178335}" srcOrd="0" destOrd="0" presId="urn:microsoft.com/office/officeart/2005/8/layout/chevron1"/>
    <dgm:cxn modelId="{30A55D20-83D2-47DB-ABB3-3DD061564279}" srcId="{584A2085-BF15-4FBA-BAB6-9D41A1422EAF}" destId="{D16C840F-3677-4962-BA31-FDA2D5A4E13E}" srcOrd="2" destOrd="0" parTransId="{0A2EC0F1-C2BD-4178-8F79-AC7AC0C8AC37}" sibTransId="{3C9BEF3E-53DA-4C25-A1B3-1755D4696F78}"/>
    <dgm:cxn modelId="{4B570F30-CBDB-43D6-8995-86D217A7C589}" srcId="{584A2085-BF15-4FBA-BAB6-9D41A1422EAF}" destId="{4BC09C6B-9665-4789-8D68-FFEE68C72B77}" srcOrd="0" destOrd="0" parTransId="{9A7F8FC8-30EF-4FA1-98DA-8952E181BE77}" sibTransId="{3D4A0458-0D66-443E-954E-A9CD7AB0A49C}"/>
    <dgm:cxn modelId="{C49DFC4E-C198-4694-BDDC-6A2D02E385C3}" type="presOf" srcId="{05903BAE-EDAC-4F82-9320-4C0B1AC37E52}" destId="{EBBBD115-AF38-4C3E-823E-57C34AA80B0D}" srcOrd="0" destOrd="0" presId="urn:microsoft.com/office/officeart/2005/8/layout/chevron1"/>
    <dgm:cxn modelId="{84900C5A-B952-4582-9695-B16ABB2E1A0C}" type="presOf" srcId="{588E6541-FF36-4A7C-9979-4DE907E85CC2}" destId="{B4E79781-94C4-4243-AE2C-ED2EA2929F56}" srcOrd="0" destOrd="0" presId="urn:microsoft.com/office/officeart/2005/8/layout/chevron1"/>
    <dgm:cxn modelId="{D72A8F9C-B4C5-47F8-886D-C57010629235}" srcId="{584A2085-BF15-4FBA-BAB6-9D41A1422EAF}" destId="{588E6541-FF36-4A7C-9979-4DE907E85CC2}" srcOrd="1" destOrd="0" parTransId="{9372F5F2-E369-4670-8F02-76204B6413C4}" sibTransId="{8AE52D9C-EFE1-4091-9607-681148AD80D7}"/>
    <dgm:cxn modelId="{EEE445AB-3A68-4E1F-AEF1-B517B0E67A11}" type="presOf" srcId="{D16C840F-3677-4962-BA31-FDA2D5A4E13E}" destId="{5E0B25D1-7EF0-4F3C-8B48-20F4CF439DB2}" srcOrd="0" destOrd="0" presId="urn:microsoft.com/office/officeart/2005/8/layout/chevron1"/>
    <dgm:cxn modelId="{FAC2DAD0-953B-4389-8E45-923A0CEFCD0F}" srcId="{584A2085-BF15-4FBA-BAB6-9D41A1422EAF}" destId="{05903BAE-EDAC-4F82-9320-4C0B1AC37E52}" srcOrd="3" destOrd="0" parTransId="{F8BE00AF-3C19-4BD7-977E-DEDB6D74D4F5}" sibTransId="{CA730605-A220-4379-9342-EF55265A612A}"/>
    <dgm:cxn modelId="{9A0C40FC-0A84-44CA-80B4-C61FFED78832}" type="presOf" srcId="{4BC09C6B-9665-4789-8D68-FFEE68C72B77}" destId="{0B127A33-6669-4E39-B376-762DF3BFF79E}" srcOrd="0" destOrd="0" presId="urn:microsoft.com/office/officeart/2005/8/layout/chevron1"/>
    <dgm:cxn modelId="{A2EDD5E0-DC37-4F04-954A-A1C7A82EF513}" type="presParOf" srcId="{F315F86F-97B7-4C88-BD42-461E0B178335}" destId="{0B127A33-6669-4E39-B376-762DF3BFF79E}" srcOrd="0" destOrd="0" presId="urn:microsoft.com/office/officeart/2005/8/layout/chevron1"/>
    <dgm:cxn modelId="{C067574A-258D-47F7-A2F2-7C2DB825652D}" type="presParOf" srcId="{F315F86F-97B7-4C88-BD42-461E0B178335}" destId="{B8DAB07E-AD1F-4B5C-B75B-B5E0900AC569}" srcOrd="1" destOrd="0" presId="urn:microsoft.com/office/officeart/2005/8/layout/chevron1"/>
    <dgm:cxn modelId="{6968A086-AC61-4E29-AA3B-95F81F11C01C}" type="presParOf" srcId="{F315F86F-97B7-4C88-BD42-461E0B178335}" destId="{B4E79781-94C4-4243-AE2C-ED2EA2929F56}" srcOrd="2" destOrd="0" presId="urn:microsoft.com/office/officeart/2005/8/layout/chevron1"/>
    <dgm:cxn modelId="{A99C4A22-A727-4C8D-BCE3-A700A9A47E95}" type="presParOf" srcId="{F315F86F-97B7-4C88-BD42-461E0B178335}" destId="{D459E694-4A2D-43AA-B0B7-44ACF004E72C}" srcOrd="3" destOrd="0" presId="urn:microsoft.com/office/officeart/2005/8/layout/chevron1"/>
    <dgm:cxn modelId="{B3ABE19F-225A-4218-A483-41CEFE704352}" type="presParOf" srcId="{F315F86F-97B7-4C88-BD42-461E0B178335}" destId="{5E0B25D1-7EF0-4F3C-8B48-20F4CF439DB2}" srcOrd="4" destOrd="0" presId="urn:microsoft.com/office/officeart/2005/8/layout/chevron1"/>
    <dgm:cxn modelId="{B1B5F34F-9A4C-4074-8B28-758182E37CF4}" type="presParOf" srcId="{F315F86F-97B7-4C88-BD42-461E0B178335}" destId="{9B4F5500-B6A7-443C-B883-668C4898ACEE}" srcOrd="5" destOrd="0" presId="urn:microsoft.com/office/officeart/2005/8/layout/chevron1"/>
    <dgm:cxn modelId="{8A9CBDE0-5F2D-47BF-BC81-51B5BBFF8A16}" type="presParOf" srcId="{F315F86F-97B7-4C88-BD42-461E0B178335}" destId="{EBBBD115-AF38-4C3E-823E-57C34AA80B0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27A33-6669-4E39-B376-762DF3BFF79E}">
      <dsp:nvSpPr>
        <dsp:cNvPr id="0" name=""/>
        <dsp:cNvSpPr/>
      </dsp:nvSpPr>
      <dsp:spPr>
        <a:xfrm>
          <a:off x="3043" y="436489"/>
          <a:ext cx="1771529" cy="708611"/>
        </a:xfrm>
        <a:prstGeom prst="chevron">
          <a:avLst/>
        </a:prstGeom>
        <a:solidFill>
          <a:schemeClr val="accent5">
            <a:shade val="80000"/>
            <a:hueOff val="0"/>
            <a:satOff val="0"/>
            <a:lumOff val="0"/>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US" sz="4200" kern="1200" dirty="0"/>
            <a:t>1</a:t>
          </a:r>
        </a:p>
      </dsp:txBody>
      <dsp:txXfrm>
        <a:off x="357349" y="436489"/>
        <a:ext cx="1062918" cy="708611"/>
      </dsp:txXfrm>
    </dsp:sp>
    <dsp:sp modelId="{B4E79781-94C4-4243-AE2C-ED2EA2929F56}">
      <dsp:nvSpPr>
        <dsp:cNvPr id="0" name=""/>
        <dsp:cNvSpPr/>
      </dsp:nvSpPr>
      <dsp:spPr>
        <a:xfrm>
          <a:off x="1597419" y="436489"/>
          <a:ext cx="1771529" cy="708611"/>
        </a:xfrm>
        <a:prstGeom prst="chevron">
          <a:avLst/>
        </a:prstGeom>
        <a:solidFill>
          <a:schemeClr val="accent5">
            <a:shade val="80000"/>
            <a:hueOff val="-46317"/>
            <a:satOff val="5923"/>
            <a:lumOff val="7326"/>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US" sz="4200" kern="1200" dirty="0"/>
            <a:t>2</a:t>
          </a:r>
        </a:p>
      </dsp:txBody>
      <dsp:txXfrm>
        <a:off x="1951725" y="436489"/>
        <a:ext cx="1062918" cy="708611"/>
      </dsp:txXfrm>
    </dsp:sp>
    <dsp:sp modelId="{5E0B25D1-7EF0-4F3C-8B48-20F4CF439DB2}">
      <dsp:nvSpPr>
        <dsp:cNvPr id="0" name=""/>
        <dsp:cNvSpPr/>
      </dsp:nvSpPr>
      <dsp:spPr>
        <a:xfrm>
          <a:off x="3191796" y="436489"/>
          <a:ext cx="1771529" cy="708611"/>
        </a:xfrm>
        <a:prstGeom prst="chevron">
          <a:avLst/>
        </a:prstGeom>
        <a:solidFill>
          <a:schemeClr val="accent5">
            <a:shade val="80000"/>
            <a:hueOff val="-92634"/>
            <a:satOff val="11846"/>
            <a:lumOff val="14652"/>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US" sz="4200" kern="1200" dirty="0"/>
            <a:t>3</a:t>
          </a:r>
        </a:p>
      </dsp:txBody>
      <dsp:txXfrm>
        <a:off x="3546102" y="436489"/>
        <a:ext cx="1062918" cy="708611"/>
      </dsp:txXfrm>
    </dsp:sp>
    <dsp:sp modelId="{EBBBD115-AF38-4C3E-823E-57C34AA80B0D}">
      <dsp:nvSpPr>
        <dsp:cNvPr id="0" name=""/>
        <dsp:cNvSpPr/>
      </dsp:nvSpPr>
      <dsp:spPr>
        <a:xfrm>
          <a:off x="4786172" y="436489"/>
          <a:ext cx="1771529" cy="708611"/>
        </a:xfrm>
        <a:prstGeom prst="chevron">
          <a:avLst/>
        </a:prstGeom>
        <a:solidFill>
          <a:schemeClr val="accent5">
            <a:shade val="80000"/>
            <a:hueOff val="-138951"/>
            <a:satOff val="17769"/>
            <a:lumOff val="21978"/>
            <a:alphaOff val="0"/>
          </a:schemeClr>
        </a:solidFill>
        <a:ln w="31750" cap="flat" cmpd="sng" algn="ctr">
          <a:solidFill>
            <a:schemeClr val="lt1">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US" sz="4200" kern="1200" dirty="0"/>
            <a:t>4</a:t>
          </a:r>
        </a:p>
      </dsp:txBody>
      <dsp:txXfrm>
        <a:off x="5140478" y="436489"/>
        <a:ext cx="1062918" cy="7086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21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A8B2FDB-2204-724F-AC49-3ADD136F413E}" type="datetimeFigureOut">
              <a:rPr lang="en-US" smtClean="0"/>
              <a:pPr/>
              <a:t>3/26/2021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B8B99F-D736-994F-A448-BD5149222785}" type="slidenum">
              <a:rPr lang="en-US" smtClean="0"/>
              <a:pPr/>
              <a:t>‹#›</a:t>
            </a:fld>
            <a:endParaRPr lang="en-US"/>
          </a:p>
        </p:txBody>
      </p:sp>
    </p:spTree>
    <p:extLst>
      <p:ext uri="{BB962C8B-B14F-4D97-AF65-F5344CB8AC3E}">
        <p14:creationId xmlns:p14="http://schemas.microsoft.com/office/powerpoint/2010/main" val="3544211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a:t>
            </a:fld>
            <a:endParaRPr lang="en-US"/>
          </a:p>
        </p:txBody>
      </p:sp>
    </p:spTree>
    <p:extLst>
      <p:ext uri="{BB962C8B-B14F-4D97-AF65-F5344CB8AC3E}">
        <p14:creationId xmlns:p14="http://schemas.microsoft.com/office/powerpoint/2010/main" val="87301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11</a:t>
            </a:fld>
            <a:endParaRPr lang="en-US"/>
          </a:p>
        </p:txBody>
      </p:sp>
    </p:spTree>
    <p:extLst>
      <p:ext uri="{BB962C8B-B14F-4D97-AF65-F5344CB8AC3E}">
        <p14:creationId xmlns:p14="http://schemas.microsoft.com/office/powerpoint/2010/main" val="389484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12</a:t>
            </a:fld>
            <a:endParaRPr lang="en-US"/>
          </a:p>
        </p:txBody>
      </p:sp>
    </p:spTree>
    <p:extLst>
      <p:ext uri="{BB962C8B-B14F-4D97-AF65-F5344CB8AC3E}">
        <p14:creationId xmlns:p14="http://schemas.microsoft.com/office/powerpoint/2010/main" val="361225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13</a:t>
            </a:fld>
            <a:endParaRPr lang="en-US"/>
          </a:p>
        </p:txBody>
      </p:sp>
    </p:spTree>
    <p:extLst>
      <p:ext uri="{BB962C8B-B14F-4D97-AF65-F5344CB8AC3E}">
        <p14:creationId xmlns:p14="http://schemas.microsoft.com/office/powerpoint/2010/main" val="267136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5346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15</a:t>
            </a:fld>
            <a:endParaRPr lang="en-US"/>
          </a:p>
        </p:txBody>
      </p:sp>
    </p:spTree>
    <p:extLst>
      <p:ext uri="{BB962C8B-B14F-4D97-AF65-F5344CB8AC3E}">
        <p14:creationId xmlns:p14="http://schemas.microsoft.com/office/powerpoint/2010/main" val="343863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928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3354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18</a:t>
            </a:fld>
            <a:endParaRPr lang="en-US"/>
          </a:p>
        </p:txBody>
      </p:sp>
    </p:spTree>
    <p:extLst>
      <p:ext uri="{BB962C8B-B14F-4D97-AF65-F5344CB8AC3E}">
        <p14:creationId xmlns:p14="http://schemas.microsoft.com/office/powerpoint/2010/main" val="141488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19</a:t>
            </a:fld>
            <a:endParaRPr lang="en-US"/>
          </a:p>
        </p:txBody>
      </p:sp>
    </p:spTree>
    <p:extLst>
      <p:ext uri="{BB962C8B-B14F-4D97-AF65-F5344CB8AC3E}">
        <p14:creationId xmlns:p14="http://schemas.microsoft.com/office/powerpoint/2010/main" val="197467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20</a:t>
            </a:fld>
            <a:endParaRPr lang="en-US"/>
          </a:p>
        </p:txBody>
      </p:sp>
    </p:spTree>
    <p:extLst>
      <p:ext uri="{BB962C8B-B14F-4D97-AF65-F5344CB8AC3E}">
        <p14:creationId xmlns:p14="http://schemas.microsoft.com/office/powerpoint/2010/main" val="278487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3</a:t>
            </a:fld>
            <a:endParaRPr lang="en-US"/>
          </a:p>
        </p:txBody>
      </p:sp>
    </p:spTree>
    <p:extLst>
      <p:ext uri="{BB962C8B-B14F-4D97-AF65-F5344CB8AC3E}">
        <p14:creationId xmlns:p14="http://schemas.microsoft.com/office/powerpoint/2010/main" val="31942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21</a:t>
            </a:fld>
            <a:endParaRPr lang="en-US"/>
          </a:p>
        </p:txBody>
      </p:sp>
    </p:spTree>
    <p:extLst>
      <p:ext uri="{BB962C8B-B14F-4D97-AF65-F5344CB8AC3E}">
        <p14:creationId xmlns:p14="http://schemas.microsoft.com/office/powerpoint/2010/main" val="827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22</a:t>
            </a:fld>
            <a:endParaRPr lang="en-US"/>
          </a:p>
        </p:txBody>
      </p:sp>
    </p:spTree>
    <p:extLst>
      <p:ext uri="{BB962C8B-B14F-4D97-AF65-F5344CB8AC3E}">
        <p14:creationId xmlns:p14="http://schemas.microsoft.com/office/powerpoint/2010/main" val="256186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23</a:t>
            </a:fld>
            <a:endParaRPr lang="en-US"/>
          </a:p>
        </p:txBody>
      </p:sp>
    </p:spTree>
    <p:extLst>
      <p:ext uri="{BB962C8B-B14F-4D97-AF65-F5344CB8AC3E}">
        <p14:creationId xmlns:p14="http://schemas.microsoft.com/office/powerpoint/2010/main" val="1719967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24</a:t>
            </a:fld>
            <a:endParaRPr lang="en-US"/>
          </a:p>
        </p:txBody>
      </p:sp>
    </p:spTree>
    <p:extLst>
      <p:ext uri="{BB962C8B-B14F-4D97-AF65-F5344CB8AC3E}">
        <p14:creationId xmlns:p14="http://schemas.microsoft.com/office/powerpoint/2010/main" val="2362030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endParaRPr lang="en-US" sz="1300"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3060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5202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7781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28</a:t>
            </a:fld>
            <a:endParaRPr lang="en-US"/>
          </a:p>
        </p:txBody>
      </p:sp>
    </p:spTree>
    <p:extLst>
      <p:ext uri="{BB962C8B-B14F-4D97-AF65-F5344CB8AC3E}">
        <p14:creationId xmlns:p14="http://schemas.microsoft.com/office/powerpoint/2010/main" val="3373919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61743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952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4</a:t>
            </a:fld>
            <a:endParaRPr lang="en-US"/>
          </a:p>
        </p:txBody>
      </p:sp>
    </p:spTree>
    <p:extLst>
      <p:ext uri="{BB962C8B-B14F-4D97-AF65-F5344CB8AC3E}">
        <p14:creationId xmlns:p14="http://schemas.microsoft.com/office/powerpoint/2010/main" val="1775815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62015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37336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1136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34</a:t>
            </a:fld>
            <a:endParaRPr lang="en-US"/>
          </a:p>
        </p:txBody>
      </p:sp>
    </p:spTree>
    <p:extLst>
      <p:ext uri="{BB962C8B-B14F-4D97-AF65-F5344CB8AC3E}">
        <p14:creationId xmlns:p14="http://schemas.microsoft.com/office/powerpoint/2010/main" val="57536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89430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endParaRPr lang="en-US" dirty="0"/>
          </a:p>
          <a:p>
            <a:pPr defTabSz="483306">
              <a:defRPr/>
            </a:pPr>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78796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endParaRPr lang="en-US" baseline="0"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574254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710833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03073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8182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5</a:t>
            </a:fld>
            <a:endParaRPr lang="en-US"/>
          </a:p>
        </p:txBody>
      </p:sp>
    </p:spTree>
    <p:extLst>
      <p:ext uri="{BB962C8B-B14F-4D97-AF65-F5344CB8AC3E}">
        <p14:creationId xmlns:p14="http://schemas.microsoft.com/office/powerpoint/2010/main" val="2720901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41</a:t>
            </a:fld>
            <a:endParaRPr lang="en-US"/>
          </a:p>
        </p:txBody>
      </p:sp>
    </p:spTree>
    <p:extLst>
      <p:ext uri="{BB962C8B-B14F-4D97-AF65-F5344CB8AC3E}">
        <p14:creationId xmlns:p14="http://schemas.microsoft.com/office/powerpoint/2010/main" val="3239362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42</a:t>
            </a:fld>
            <a:endParaRPr lang="en-US"/>
          </a:p>
        </p:txBody>
      </p:sp>
    </p:spTree>
    <p:extLst>
      <p:ext uri="{BB962C8B-B14F-4D97-AF65-F5344CB8AC3E}">
        <p14:creationId xmlns:p14="http://schemas.microsoft.com/office/powerpoint/2010/main" val="3462623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78227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956125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890092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211480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24821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0158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49</a:t>
            </a:fld>
            <a:endParaRPr lang="en-US"/>
          </a:p>
        </p:txBody>
      </p:sp>
    </p:spTree>
    <p:extLst>
      <p:ext uri="{BB962C8B-B14F-4D97-AF65-F5344CB8AC3E}">
        <p14:creationId xmlns:p14="http://schemas.microsoft.com/office/powerpoint/2010/main" val="2560307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830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6</a:t>
            </a:fld>
            <a:endParaRPr lang="en-US"/>
          </a:p>
        </p:txBody>
      </p:sp>
    </p:spTree>
    <p:extLst>
      <p:ext uri="{BB962C8B-B14F-4D97-AF65-F5344CB8AC3E}">
        <p14:creationId xmlns:p14="http://schemas.microsoft.com/office/powerpoint/2010/main" val="1543000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r>
              <a:rPr lang="en-US" sz="1300" dirty="0"/>
              <a:t> </a:t>
            </a:r>
            <a:endParaRPr lang="en-US" dirty="0"/>
          </a:p>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625785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61947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740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54</a:t>
            </a:fld>
            <a:endParaRPr lang="en-US"/>
          </a:p>
        </p:txBody>
      </p:sp>
    </p:spTree>
    <p:extLst>
      <p:ext uri="{BB962C8B-B14F-4D97-AF65-F5344CB8AC3E}">
        <p14:creationId xmlns:p14="http://schemas.microsoft.com/office/powerpoint/2010/main" val="2454717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754807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086348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272648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114230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556564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60114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7</a:t>
            </a:fld>
            <a:endParaRPr lang="en-US"/>
          </a:p>
        </p:txBody>
      </p:sp>
    </p:spTree>
    <p:extLst>
      <p:ext uri="{BB962C8B-B14F-4D97-AF65-F5344CB8AC3E}">
        <p14:creationId xmlns:p14="http://schemas.microsoft.com/office/powerpoint/2010/main" val="20524095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5171672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340856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630912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872438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696607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959555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67</a:t>
            </a:fld>
            <a:endParaRPr lang="en-US"/>
          </a:p>
        </p:txBody>
      </p:sp>
    </p:spTree>
    <p:extLst>
      <p:ext uri="{BB962C8B-B14F-4D97-AF65-F5344CB8AC3E}">
        <p14:creationId xmlns:p14="http://schemas.microsoft.com/office/powerpoint/2010/main" val="495389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8B99F-D736-994F-A448-BD5149222785}" type="slidenum">
              <a:rPr lang="en-US" smtClean="0"/>
              <a:pPr/>
              <a:t>68</a:t>
            </a:fld>
            <a:endParaRPr lang="en-US"/>
          </a:p>
        </p:txBody>
      </p:sp>
    </p:spTree>
    <p:extLst>
      <p:ext uri="{BB962C8B-B14F-4D97-AF65-F5344CB8AC3E}">
        <p14:creationId xmlns:p14="http://schemas.microsoft.com/office/powerpoint/2010/main" val="29826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8</a:t>
            </a:fld>
            <a:endParaRPr lang="en-US"/>
          </a:p>
        </p:txBody>
      </p:sp>
    </p:spTree>
    <p:extLst>
      <p:ext uri="{BB962C8B-B14F-4D97-AF65-F5344CB8AC3E}">
        <p14:creationId xmlns:p14="http://schemas.microsoft.com/office/powerpoint/2010/main" val="7104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9</a:t>
            </a:fld>
            <a:endParaRPr lang="en-US"/>
          </a:p>
        </p:txBody>
      </p:sp>
    </p:spTree>
    <p:extLst>
      <p:ext uri="{BB962C8B-B14F-4D97-AF65-F5344CB8AC3E}">
        <p14:creationId xmlns:p14="http://schemas.microsoft.com/office/powerpoint/2010/main" val="12061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10</a:t>
            </a:fld>
            <a:endParaRPr lang="en-US"/>
          </a:p>
        </p:txBody>
      </p:sp>
    </p:spTree>
    <p:extLst>
      <p:ext uri="{BB962C8B-B14F-4D97-AF65-F5344CB8AC3E}">
        <p14:creationId xmlns:p14="http://schemas.microsoft.com/office/powerpoint/2010/main" val="203247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02920" y="2775745"/>
            <a:ext cx="8229600" cy="2167128"/>
          </a:xfrm>
          <a:prstGeom prst="rect">
            <a:avLst/>
          </a:prstGeom>
          <a:effectLst/>
        </p:spPr>
        <p:txBody>
          <a:bodyPr tIns="0" bIns="0" anchor="t"/>
          <a:lstStyle>
            <a:lvl1pPr>
              <a:defRPr sz="3750" cap="all" baseline="0">
                <a:effectLst/>
              </a:defRPr>
            </a:lvl1pPr>
          </a:lstStyle>
          <a:p>
            <a:r>
              <a:rPr lang="en-US" dirty="0"/>
              <a:t>Click to edit Master title style</a:t>
            </a:r>
          </a:p>
        </p:txBody>
      </p:sp>
      <p:sp>
        <p:nvSpPr>
          <p:cNvPr id="17" name="Subtitle 16"/>
          <p:cNvSpPr>
            <a:spLocks noGrp="1"/>
          </p:cNvSpPr>
          <p:nvPr>
            <p:ph type="subTitle" idx="1"/>
          </p:nvPr>
        </p:nvSpPr>
        <p:spPr>
          <a:xfrm>
            <a:off x="500064" y="1559720"/>
            <a:ext cx="5105400" cy="1219200"/>
          </a:xfrm>
          <a:prstGeom prst="rect">
            <a:avLst/>
          </a:prstGeom>
        </p:spPr>
        <p:txBody>
          <a:bodyPr lIns="0" tIns="0" rIns="0" bIns="0" anchor="b"/>
          <a:lstStyle>
            <a:lvl1pPr marL="0" indent="0" algn="l">
              <a:buNone/>
              <a:defRPr sz="1425">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a:t>Click to edit Master subtitle style</a:t>
            </a:r>
          </a:p>
        </p:txBody>
      </p:sp>
      <p:sp>
        <p:nvSpPr>
          <p:cNvPr id="30" name="Date Placeholder 29"/>
          <p:cNvSpPr>
            <a:spLocks noGrp="1"/>
          </p:cNvSpPr>
          <p:nvPr>
            <p:ph type="dt" sz="half" idx="10"/>
          </p:nvPr>
        </p:nvSpPr>
        <p:spPr/>
        <p:txBody>
          <a:bodyPr/>
          <a:lstStyle/>
          <a:p>
            <a:fld id="{EF448DAE-BFBB-462F-BB72-B5CE1AF4AF28}" type="datetimeFigureOut">
              <a:rPr lang="en-US" smtClean="0"/>
              <a:pPr/>
              <a:t>3/26/2021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5CB6F5-83BF-4EE6-A8A0-7837C78D3C29}" type="slidenum">
              <a:rPr lang="en-US" smtClean="0"/>
              <a:pPr/>
              <a:t>‹#›</a:t>
            </a:fld>
            <a:endParaRPr lang="en-US"/>
          </a:p>
        </p:txBody>
      </p:sp>
      <p:sp>
        <p:nvSpPr>
          <p:cNvPr id="8" name="Rectangle 7"/>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00703"/>
            <a:ext cx="82296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ndamentals Layout">
    <p:spTree>
      <p:nvGrpSpPr>
        <p:cNvPr id="1" name=""/>
        <p:cNvGrpSpPr/>
        <p:nvPr/>
      </p:nvGrpSpPr>
      <p:grpSpPr>
        <a:xfrm>
          <a:off x="0" y="0"/>
          <a:ext cx="0" cy="0"/>
          <a:chOff x="0" y="0"/>
          <a:chExt cx="0" cy="0"/>
        </a:xfrm>
      </p:grpSpPr>
      <p:sp>
        <p:nvSpPr>
          <p:cNvPr id="9" name="Rectangle 8"/>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Rectangle 5"/>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extLst>
      <p:ext uri="{BB962C8B-B14F-4D97-AF65-F5344CB8AC3E}">
        <p14:creationId xmlns:p14="http://schemas.microsoft.com/office/powerpoint/2010/main" val="153708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8570"/>
            <a:ext cx="8229600" cy="4114800"/>
          </a:xfrm>
          <a:prstGeom prst="rect">
            <a:avLst/>
          </a:prstGeom>
        </p:spPr>
        <p:txBody>
          <a:bodyPr/>
          <a:lstStyle>
            <a:lvl1pPr>
              <a:buClr>
                <a:schemeClr val="accent2"/>
              </a:buClr>
              <a:defRPr/>
            </a:lvl1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448DAE-BFBB-462F-BB72-B5CE1AF4AF28}"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7" name="Rectangle 6"/>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sp>
        <p:nvSpPr>
          <p:cNvPr id="3" name="Text Placeholder 2"/>
          <p:cNvSpPr>
            <a:spLocks noGrp="1"/>
          </p:cNvSpPr>
          <p:nvPr>
            <p:ph type="body" idx="1"/>
          </p:nvPr>
        </p:nvSpPr>
        <p:spPr>
          <a:xfrm>
            <a:off x="722313" y="1596231"/>
            <a:ext cx="7772400" cy="1509712"/>
          </a:xfrm>
          <a:prstGeom prst="rect">
            <a:avLst/>
          </a:prstGeom>
        </p:spPr>
        <p:txBody>
          <a:bodyPr anchor="t"/>
          <a:lstStyle>
            <a:lvl1pPr>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EF448DAE-BFBB-462F-BB72-B5CE1AF4AF28}"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7" name="Rectangle 6"/>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9406"/>
            <a:ext cx="4038600" cy="4160520"/>
          </a:xfrm>
          <a:prstGeom prst="rect">
            <a:avLst/>
          </a:prstGeom>
        </p:spPr>
        <p:txBody>
          <a:bodyPr/>
          <a:lstStyle>
            <a:lvl1pPr>
              <a:buClr>
                <a:schemeClr val="accent2"/>
              </a:buClr>
              <a:defRPr sz="2100"/>
            </a:lvl1pPr>
            <a:lvl2pPr>
              <a:defRPr sz="1800"/>
            </a:lvl2pPr>
            <a:lvl3pPr>
              <a:buClr>
                <a:schemeClr val="accent2"/>
              </a:buClr>
              <a:defRPr sz="1500"/>
            </a:lvl3pPr>
            <a:lvl4pPr>
              <a:buClr>
                <a:schemeClr val="accent2"/>
              </a:buClr>
              <a:defRPr sz="1350"/>
            </a:lvl4pPr>
            <a:lvl5pPr>
              <a:buClr>
                <a:schemeClr val="accent2"/>
              </a:buCl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39406"/>
            <a:ext cx="4038600" cy="4160520"/>
          </a:xfrm>
          <a:prstGeom prst="rect">
            <a:avLst/>
          </a:prstGeom>
        </p:spPr>
        <p:txBody>
          <a:bodyPr/>
          <a:lstStyle>
            <a:lvl1pPr>
              <a:buClr>
                <a:schemeClr val="accent2"/>
              </a:buClr>
              <a:defRPr sz="2100"/>
            </a:lvl1pPr>
            <a:lvl2pPr>
              <a:defRPr sz="1800"/>
            </a:lvl2pPr>
            <a:lvl3pPr>
              <a:buClr>
                <a:schemeClr val="accent2"/>
              </a:buClr>
              <a:defRPr sz="1500"/>
            </a:lvl3pPr>
            <a:lvl4pPr>
              <a:buClr>
                <a:schemeClr val="accent2"/>
              </a:buClr>
              <a:defRPr sz="1350"/>
            </a:lvl4pPr>
            <a:lvl5pPr>
              <a:buClr>
                <a:schemeClr val="accent2"/>
              </a:buCl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4102"/>
            <a:ext cx="4040188" cy="502920"/>
          </a:xfrm>
          <a:prstGeom prst="rect">
            <a:avLst/>
          </a:prstGeom>
        </p:spPr>
        <p:txBody>
          <a:bodyPr anchor="b">
            <a:noAutofit/>
          </a:bodyPr>
          <a:lstStyle>
            <a:lvl1pPr>
              <a:buNone/>
              <a:defRPr sz="1650" b="1">
                <a:effectLst>
                  <a:outerShdw blurRad="38000" dist="38000" dir="2700000" algn="tl" rotWithShape="0">
                    <a:schemeClr val="bg2">
                      <a:shade val="45000"/>
                      <a:satMod val="150000"/>
                      <a:alpha val="90000"/>
                    </a:schemeClr>
                  </a:outerShdw>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26" y="1494102"/>
            <a:ext cx="4041775" cy="502920"/>
          </a:xfrm>
          <a:prstGeom prst="rect">
            <a:avLst/>
          </a:prstGeom>
        </p:spPr>
        <p:txBody>
          <a:bodyPr anchor="b">
            <a:noAutofit/>
          </a:bodyPr>
          <a:lstStyle>
            <a:lvl1pPr>
              <a:buNone/>
              <a:defRPr sz="1650" b="1">
                <a:effectLst>
                  <a:outerShdw blurRad="30000" dist="30000" dir="2700000" algn="tl" rotWithShape="0">
                    <a:schemeClr val="bg2">
                      <a:shade val="45000"/>
                      <a:satMod val="150000"/>
                      <a:alpha val="90000"/>
                    </a:schemeClr>
                  </a:outerShdw>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2048934"/>
            <a:ext cx="4040188" cy="3657600"/>
          </a:xfrm>
          <a:prstGeom prst="rect">
            <a:avLst/>
          </a:prstGeom>
        </p:spPr>
        <p:txBody>
          <a:bodyPr/>
          <a:lstStyle>
            <a:lvl1pPr>
              <a:buClr>
                <a:schemeClr val="accent2"/>
              </a:buClr>
              <a:defRPr sz="1650"/>
            </a:lvl1pPr>
            <a:lvl2pPr>
              <a:defRPr sz="1500"/>
            </a:lvl2pPr>
            <a:lvl3pPr>
              <a:buClr>
                <a:schemeClr val="accent2"/>
              </a:buClr>
              <a:defRPr sz="135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2048934"/>
            <a:ext cx="4041775" cy="3657600"/>
          </a:xfrm>
          <a:prstGeom prst="rect">
            <a:avLst/>
          </a:prstGeom>
        </p:spPr>
        <p:txBody>
          <a:bodyPr/>
          <a:lstStyle>
            <a:lvl1pPr>
              <a:buClr>
                <a:schemeClr val="accent2"/>
              </a:buClr>
              <a:defRPr sz="1650"/>
            </a:lvl1pPr>
            <a:lvl2pPr>
              <a:defRPr sz="1500"/>
            </a:lvl2pPr>
            <a:lvl3pPr>
              <a:buClr>
                <a:schemeClr val="accent2"/>
              </a:buCl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riteria&amp;Software">
    <p:spTree>
      <p:nvGrpSpPr>
        <p:cNvPr id="1" name=""/>
        <p:cNvGrpSpPr/>
        <p:nvPr/>
      </p:nvGrpSpPr>
      <p:grpSpPr>
        <a:xfrm>
          <a:off x="0" y="0"/>
          <a:ext cx="0" cy="0"/>
          <a:chOff x="0" y="0"/>
          <a:chExt cx="0" cy="0"/>
        </a:xfrm>
      </p:grpSpPr>
      <p:sp>
        <p:nvSpPr>
          <p:cNvPr id="12" name="Rectangle 11"/>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1133856"/>
            <a:ext cx="2590800" cy="5181600"/>
          </a:xfrm>
          <a:prstGeom prst="rect">
            <a:avLst/>
          </a:prstGeom>
        </p:spPr>
        <p:txBody>
          <a:bodyPr lIns="45720" tIns="45720" rIns="0"/>
          <a:lstStyle>
            <a:lvl1pPr marL="0" indent="0">
              <a:spcBef>
                <a:spcPts val="225"/>
              </a:spcBef>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a:prstGeom prst="rect">
            <a:avLst/>
          </a:prstGeom>
        </p:spPr>
        <p:txBody>
          <a:bodyPr/>
          <a:lstStyle>
            <a:lvl1pPr algn="l">
              <a:defRPr sz="2250"/>
            </a:lvl1pPr>
            <a:lvl2pPr algn="l">
              <a:defRPr sz="2100"/>
            </a:lvl2pPr>
            <a:lvl3pPr algn="l">
              <a:defRPr sz="1800"/>
            </a:lvl3pPr>
            <a:lvl4pPr algn="l">
              <a:defRPr sz="1500"/>
            </a:lvl4pPr>
            <a:lvl5pPr algn="l">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357688"/>
            <a:ext cx="8229600" cy="692182"/>
          </a:xfrm>
          <a:prstGeom prst="rect">
            <a:avLst/>
          </a:prstGeom>
        </p:spPr>
        <p:txBody>
          <a:bodyPr>
            <a:noAutofit/>
          </a:bodyPr>
          <a:lstStyle>
            <a:lvl1pPr algn="ctr">
              <a:buNone/>
              <a:defRPr sz="4000" b="1" cap="none" baseline="0">
                <a:effectLst/>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a:prstGeom prst="rect">
            <a:avLst/>
          </a:prstGeom>
        </p:spPr>
        <p:txBody>
          <a:bodyPr tIns="0" bIns="0" anchor="b"/>
          <a:lstStyle>
            <a:lvl1pPr algn="r">
              <a:buNone/>
              <a:defRPr sz="15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prstGeom prst="rect">
            <a:avLst/>
          </a:prstGeo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24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a:prstGeom prst="rect">
            <a:avLst/>
          </a:prstGeom>
        </p:spPr>
        <p:txBody>
          <a:bodyPr lIns="0" tIns="0" rIns="0" bIns="0" anchor="t"/>
          <a:lstStyle>
            <a:lvl1pPr indent="0" algn="r">
              <a:spcBef>
                <a:spcPts val="225"/>
              </a:spcBef>
              <a:buFontTx/>
              <a:buNone/>
              <a:defRPr sz="1050" baseline="0"/>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8" name="Rectangle 7"/>
          <p:cNvSpPr/>
          <p:nvPr userDrawn="1"/>
        </p:nvSpPr>
        <p:spPr>
          <a:xfrm>
            <a:off x="0" y="6273800"/>
            <a:ext cx="9144000" cy="596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9"/>
          <p:cNvSpPr>
            <a:spLocks noGrp="1"/>
          </p:cNvSpPr>
          <p:nvPr>
            <p:ph type="dt" sz="half" idx="2"/>
          </p:nvPr>
        </p:nvSpPr>
        <p:spPr>
          <a:xfrm>
            <a:off x="457200" y="6356352"/>
            <a:ext cx="1981200" cy="365125"/>
          </a:xfrm>
          <a:prstGeom prst="rect">
            <a:avLst/>
          </a:prstGeom>
        </p:spPr>
        <p:txBody>
          <a:bodyPr vert="horz" anchor="b"/>
          <a:lstStyle>
            <a:lvl1pPr algn="ctr">
              <a:defRPr sz="900">
                <a:solidFill>
                  <a:schemeClr val="tx2">
                    <a:shade val="50000"/>
                  </a:schemeClr>
                </a:solidFill>
              </a:defRPr>
            </a:lvl1pPr>
          </a:lstStyle>
          <a:p>
            <a:fld id="{EF448DAE-BFBB-462F-BB72-B5CE1AF4AF28}" type="datetimeFigureOut">
              <a:rPr lang="en-US" smtClean="0"/>
              <a:pPr/>
              <a:t>3/26/2021</a:t>
            </a:fld>
            <a:endParaRPr lang="en-US"/>
          </a:p>
        </p:txBody>
      </p:sp>
      <p:sp>
        <p:nvSpPr>
          <p:cNvPr id="22" name="Footer Placeholder 21"/>
          <p:cNvSpPr>
            <a:spLocks noGrp="1"/>
          </p:cNvSpPr>
          <p:nvPr>
            <p:ph type="ftr" sz="quarter" idx="3"/>
          </p:nvPr>
        </p:nvSpPr>
        <p:spPr>
          <a:xfrm>
            <a:off x="2438400" y="6356352"/>
            <a:ext cx="2895600" cy="365125"/>
          </a:xfrm>
          <a:prstGeom prst="rect">
            <a:avLst/>
          </a:prstGeom>
        </p:spPr>
        <p:txBody>
          <a:bodyPr vert="horz" lIns="0" anchor="b"/>
          <a:lstStyle>
            <a:lvl1pPr algn="l">
              <a:defRPr sz="9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305800" y="6411883"/>
            <a:ext cx="533400" cy="365125"/>
          </a:xfrm>
          <a:prstGeom prst="rect">
            <a:avLst/>
          </a:prstGeom>
        </p:spPr>
        <p:txBody>
          <a:bodyPr vert="horz" lIns="91440" rIns="0" anchor="b"/>
          <a:lstStyle>
            <a:lvl1pPr algn="r">
              <a:defRPr sz="1050">
                <a:solidFill>
                  <a:schemeClr val="tx2">
                    <a:shade val="50000"/>
                  </a:schemeClr>
                </a:solidFill>
              </a:defRPr>
            </a:lvl1pPr>
          </a:lstStyle>
          <a:p>
            <a:fld id="{A85CB6F5-83BF-4EE6-A8A0-7837C78D3C29}" type="slidenum">
              <a:rPr lang="en-US" smtClean="0"/>
              <a:pPr/>
              <a:t>‹#›</a:t>
            </a:fld>
            <a:endParaRPr lang="en-US" dirty="0"/>
          </a:p>
        </p:txBody>
      </p:sp>
      <p:pic>
        <p:nvPicPr>
          <p:cNvPr id="15" name="Picture 1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630587" y="6313764"/>
            <a:ext cx="2518471" cy="525348"/>
          </a:xfrm>
          <a:prstGeom prst="rect">
            <a:avLst/>
          </a:prstGeom>
        </p:spPr>
      </p:pic>
      <p:pic>
        <p:nvPicPr>
          <p:cNvPr id="12" name="Picture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02446" y="1799073"/>
            <a:ext cx="2328141" cy="2418117"/>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sz="36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240030" indent="-240030" algn="l" rtl="0" eaLnBrk="1" latinLnBrk="0" hangingPunct="1">
        <a:spcBef>
          <a:spcPct val="20000"/>
        </a:spcBef>
        <a:buClr>
          <a:schemeClr val="accent1"/>
        </a:buClr>
        <a:buSzPct val="70000"/>
        <a:buFont typeface="Wingdings 2"/>
        <a:buChar char=""/>
        <a:defRPr sz="2250" kern="1200">
          <a:solidFill>
            <a:schemeClr val="tx1"/>
          </a:solidFill>
          <a:latin typeface="+mn-lt"/>
          <a:ea typeface="+mn-ea"/>
          <a:cs typeface="+mn-cs"/>
        </a:defRPr>
      </a:lvl1pPr>
      <a:lvl2pPr marL="473202" indent="-205740" algn="l" rtl="0" eaLnBrk="1" latinLnBrk="0" hangingPunct="1">
        <a:spcBef>
          <a:spcPct val="20000"/>
        </a:spcBef>
        <a:buClr>
          <a:schemeClr val="accent2"/>
        </a:buClr>
        <a:buFont typeface="Wingdings 2"/>
        <a:buChar char=""/>
        <a:defRPr sz="1950" kern="1200">
          <a:solidFill>
            <a:schemeClr val="tx1"/>
          </a:solidFill>
          <a:latin typeface="+mn-lt"/>
          <a:ea typeface="+mn-ea"/>
          <a:cs typeface="+mn-cs"/>
        </a:defRPr>
      </a:lvl2pPr>
      <a:lvl3pPr marL="692658" indent="-205740"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3pPr>
      <a:lvl4pPr marL="891540" indent="-171450" algn="l" rtl="0" eaLnBrk="1" latinLnBrk="0" hangingPunct="1">
        <a:spcBef>
          <a:spcPct val="20000"/>
        </a:spcBef>
        <a:buClr>
          <a:schemeClr val="accent4"/>
        </a:buClr>
        <a:buFont typeface="Wingdings 2"/>
        <a:buChar char=""/>
        <a:defRPr sz="1650" kern="1200">
          <a:solidFill>
            <a:schemeClr val="tx1"/>
          </a:solidFill>
          <a:latin typeface="+mn-lt"/>
          <a:ea typeface="+mn-ea"/>
          <a:cs typeface="+mn-cs"/>
        </a:defRPr>
      </a:lvl4pPr>
      <a:lvl5pPr marL="1069848" indent="-171450" algn="l" rtl="0" eaLnBrk="1" latinLnBrk="0" hangingPunct="1">
        <a:spcBef>
          <a:spcPct val="20000"/>
        </a:spcBef>
        <a:buClr>
          <a:schemeClr val="accent5"/>
        </a:buClr>
        <a:buFont typeface="Wingdings 2"/>
        <a:buChar char=""/>
        <a:defRPr sz="1500" kern="1200">
          <a:solidFill>
            <a:schemeClr val="tx1"/>
          </a:solidFill>
          <a:latin typeface="+mn-lt"/>
          <a:ea typeface="+mn-ea"/>
          <a:cs typeface="+mn-cs"/>
        </a:defRPr>
      </a:lvl5pPr>
      <a:lvl6pPr marL="1255014" indent="-171450" algn="l" rtl="0" eaLnBrk="1" latinLnBrk="0" hangingPunct="1">
        <a:spcBef>
          <a:spcPct val="20000"/>
        </a:spcBef>
        <a:buClr>
          <a:schemeClr val="accent6"/>
        </a:buClr>
        <a:buFont typeface="Wingdings 2"/>
        <a:buChar char=""/>
        <a:defRPr sz="1350" kern="1200">
          <a:solidFill>
            <a:schemeClr val="tx1"/>
          </a:solidFill>
          <a:latin typeface="+mn-lt"/>
          <a:ea typeface="+mn-ea"/>
          <a:cs typeface="+mn-cs"/>
        </a:defRPr>
      </a:lvl6pPr>
      <a:lvl7pPr marL="1433322" indent="-171450" algn="l" rtl="0" eaLnBrk="1" latinLnBrk="0" hangingPunct="1">
        <a:spcBef>
          <a:spcPct val="20000"/>
        </a:spcBef>
        <a:buClr>
          <a:schemeClr val="tx2"/>
        </a:buClr>
        <a:buFont typeface="Wingdings 2"/>
        <a:buChar char=""/>
        <a:defRPr sz="1200" kern="1200">
          <a:solidFill>
            <a:schemeClr val="tx1"/>
          </a:solidFill>
          <a:latin typeface="+mn-lt"/>
          <a:ea typeface="+mn-ea"/>
          <a:cs typeface="+mn-cs"/>
        </a:defRPr>
      </a:lvl7pPr>
      <a:lvl8pPr marL="1591056"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8pPr>
      <a:lvl9pPr marL="1741932"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342900" algn="l" rtl="0" eaLnBrk="1" hangingPunct="1">
        <a:defRPr kern="1200">
          <a:solidFill>
            <a:schemeClr val="tx1"/>
          </a:solidFill>
          <a:latin typeface="+mn-lt"/>
          <a:ea typeface="+mn-ea"/>
          <a:cs typeface="+mn-cs"/>
        </a:defRPr>
      </a:lvl2pPr>
      <a:lvl3pPr marL="685800" algn="l" rtl="0" eaLnBrk="1" hangingPunct="1">
        <a:defRPr kern="1200">
          <a:solidFill>
            <a:schemeClr val="tx1"/>
          </a:solidFill>
          <a:latin typeface="+mn-lt"/>
          <a:ea typeface="+mn-ea"/>
          <a:cs typeface="+mn-cs"/>
        </a:defRPr>
      </a:lvl3pPr>
      <a:lvl4pPr marL="1028700" algn="l" rtl="0" eaLnBrk="1" hangingPunct="1">
        <a:defRPr kern="1200">
          <a:solidFill>
            <a:schemeClr val="tx1"/>
          </a:solidFill>
          <a:latin typeface="+mn-lt"/>
          <a:ea typeface="+mn-ea"/>
          <a:cs typeface="+mn-cs"/>
        </a:defRPr>
      </a:lvl4pPr>
      <a:lvl5pPr marL="1371600" algn="l" rtl="0" eaLnBrk="1" hangingPunct="1">
        <a:defRPr kern="1200">
          <a:solidFill>
            <a:schemeClr val="tx1"/>
          </a:solidFill>
          <a:latin typeface="+mn-lt"/>
          <a:ea typeface="+mn-ea"/>
          <a:cs typeface="+mn-cs"/>
        </a:defRPr>
      </a:lvl5pPr>
      <a:lvl6pPr marL="1714500" algn="l" rtl="0" eaLnBrk="1" hangingPunct="1">
        <a:defRPr kern="1200">
          <a:solidFill>
            <a:schemeClr val="tx1"/>
          </a:solidFill>
          <a:latin typeface="+mn-lt"/>
          <a:ea typeface="+mn-ea"/>
          <a:cs typeface="+mn-cs"/>
        </a:defRPr>
      </a:lvl6pPr>
      <a:lvl7pPr marL="2057400" algn="l" rtl="0" eaLnBrk="1" hangingPunct="1">
        <a:defRPr kern="1200">
          <a:solidFill>
            <a:schemeClr val="tx1"/>
          </a:solidFill>
          <a:latin typeface="+mn-lt"/>
          <a:ea typeface="+mn-ea"/>
          <a:cs typeface="+mn-cs"/>
        </a:defRPr>
      </a:lvl7pPr>
      <a:lvl8pPr marL="2400300" algn="l" rtl="0" eaLnBrk="1" hangingPunct="1">
        <a:defRPr kern="1200">
          <a:solidFill>
            <a:schemeClr val="tx1"/>
          </a:solidFill>
          <a:latin typeface="+mn-lt"/>
          <a:ea typeface="+mn-ea"/>
          <a:cs typeface="+mn-cs"/>
        </a:defRPr>
      </a:lvl8pPr>
      <a:lvl9pPr marL="27432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2169320"/>
            <a:ext cx="8229600" cy="2167128"/>
          </a:xfrm>
        </p:spPr>
        <p:txBody>
          <a:bodyPr/>
          <a:lstStyle/>
          <a:p>
            <a:pPr algn="ctr"/>
            <a:r>
              <a:rPr lang="en-US" sz="4400" dirty="0"/>
              <a:t>THE ASAM Appropriate Use of Drug Testing in Clinical Addiction Medicine WEBINAR</a:t>
            </a:r>
            <a:br>
              <a:rPr lang="en-US" sz="4000" dirty="0">
                <a:solidFill>
                  <a:schemeClr val="tx1"/>
                </a:solidFill>
              </a:rPr>
            </a:br>
            <a:br>
              <a:rPr lang="en-US" sz="4000" dirty="0"/>
            </a:br>
            <a:r>
              <a:rPr lang="en-US" sz="2400" cap="none" dirty="0">
                <a:solidFill>
                  <a:schemeClr val="accent1">
                    <a:lumMod val="75000"/>
                  </a:schemeClr>
                </a:solidFill>
              </a:rPr>
              <a:t>Louis E. Baxter, Sr., MD, DFASAM</a:t>
            </a:r>
            <a:br>
              <a:rPr lang="en-US" sz="4000" dirty="0"/>
            </a:br>
            <a:endParaRPr lang="en-US" sz="4000" dirty="0"/>
          </a:p>
        </p:txBody>
      </p:sp>
      <p:sp>
        <p:nvSpPr>
          <p:cNvPr id="3" name="Subtitle 2"/>
          <p:cNvSpPr>
            <a:spLocks noGrp="1"/>
          </p:cNvSpPr>
          <p:nvPr>
            <p:ph type="subTitle" idx="1"/>
          </p:nvPr>
        </p:nvSpPr>
        <p:spPr/>
        <p:txBody>
          <a:bodyPr/>
          <a:lstStyle/>
          <a:p>
            <a:endParaRPr lang="en-US" sz="2800" dirty="0"/>
          </a:p>
          <a:p>
            <a:endParaRPr lang="en-US" sz="3600" dirty="0"/>
          </a:p>
        </p:txBody>
      </p:sp>
      <p:pic>
        <p:nvPicPr>
          <p:cNvPr id="4" name="Picture 3">
            <a:extLst>
              <a:ext uri="{FF2B5EF4-FFF2-40B4-BE49-F238E27FC236}">
                <a16:creationId xmlns:a16="http://schemas.microsoft.com/office/drawing/2014/main" id="{B18F1DBE-A8CF-4FAD-B53C-FEE2B97B7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2604" y="733453"/>
            <a:ext cx="990231" cy="1028501"/>
          </a:xfrm>
          <a:prstGeom prst="rect">
            <a:avLst/>
          </a:prstGeom>
        </p:spPr>
      </p:pic>
    </p:spTree>
    <p:extLst>
      <p:ext uri="{BB962C8B-B14F-4D97-AF65-F5344CB8AC3E}">
        <p14:creationId xmlns:p14="http://schemas.microsoft.com/office/powerpoint/2010/main" val="2448042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9514" y="5166360"/>
            <a:ext cx="5954486" cy="1097280"/>
          </a:xfrm>
          <a:prstGeom prst="rect">
            <a:avLst/>
          </a:prstGeom>
        </p:spPr>
        <p:txBody>
          <a:bodyPr wrap="square" anchor="ctr" anchorCtr="0">
            <a:noAutofit/>
          </a:bodyPr>
          <a:lstStyle/>
          <a:p>
            <a:r>
              <a:rPr lang="en-US" sz="2000" dirty="0"/>
              <a:t>Historically, drug testing in addiction treatment has been wielded as a </a:t>
            </a:r>
            <a:r>
              <a:rPr lang="en-US" sz="2000" b="1" dirty="0">
                <a:solidFill>
                  <a:schemeClr val="accent6">
                    <a:lumMod val="40000"/>
                    <a:lumOff val="60000"/>
                  </a:schemeClr>
                </a:solidFill>
              </a:rPr>
              <a:t>tool for control </a:t>
            </a:r>
            <a:r>
              <a:rPr lang="en-US" sz="2000" dirty="0"/>
              <a:t>and punishment.</a:t>
            </a:r>
          </a:p>
        </p:txBody>
      </p:sp>
      <p:pic>
        <p:nvPicPr>
          <p:cNvPr id="2" name="Picture 1"/>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66360"/>
          </a:xfrm>
          <a:prstGeom prst="rect">
            <a:avLst/>
          </a:prstGeom>
        </p:spPr>
      </p:pic>
    </p:spTree>
    <p:extLst>
      <p:ext uri="{BB962C8B-B14F-4D97-AF65-F5344CB8AC3E}">
        <p14:creationId xmlns:p14="http://schemas.microsoft.com/office/powerpoint/2010/main" val="176527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327" y="256032"/>
            <a:ext cx="7249015" cy="1097280"/>
          </a:xfrm>
          <a:prstGeom prst="rect">
            <a:avLst/>
          </a:prstGeom>
          <a:noFill/>
        </p:spPr>
        <p:txBody>
          <a:bodyPr wrap="square" rtlCol="0" anchor="ctr" anchorCtr="0">
            <a:noAutofit/>
          </a:bodyPr>
          <a:lstStyle/>
          <a:p>
            <a:r>
              <a:rPr lang="en-US" sz="2400" dirty="0"/>
              <a:t>There has been a tug-of-war between </a:t>
            </a:r>
            <a:r>
              <a:rPr lang="en-US" sz="2400" b="1" dirty="0">
                <a:solidFill>
                  <a:schemeClr val="accent6">
                    <a:lumMod val="40000"/>
                    <a:lumOff val="60000"/>
                  </a:schemeClr>
                </a:solidFill>
              </a:rPr>
              <a:t>fraudulent practices </a:t>
            </a:r>
            <a:r>
              <a:rPr lang="en-US" sz="2400" dirty="0"/>
              <a:t>and </a:t>
            </a:r>
            <a:r>
              <a:rPr lang="en-US" sz="2400" b="1" dirty="0">
                <a:solidFill>
                  <a:schemeClr val="accent6">
                    <a:lumMod val="40000"/>
                    <a:lumOff val="60000"/>
                  </a:schemeClr>
                </a:solidFill>
              </a:rPr>
              <a:t>restrictive insurance policies</a:t>
            </a:r>
            <a:r>
              <a:rPr lang="en-US" sz="2400" dirty="0"/>
              <a:t>.</a:t>
            </a:r>
          </a:p>
        </p:txBody>
      </p:sp>
      <p:sp>
        <p:nvSpPr>
          <p:cNvPr id="7" name="Rectangle 6"/>
          <p:cNvSpPr/>
          <p:nvPr/>
        </p:nvSpPr>
        <p:spPr>
          <a:xfrm>
            <a:off x="914400" y="1767840"/>
            <a:ext cx="7315200" cy="2651760"/>
          </a:xfrm>
          <a:prstGeom prst="rect">
            <a:avLst/>
          </a:prstGeom>
        </p:spPr>
        <p:txBody>
          <a:bodyPr wrap="square" numCol="2" spcCol="914400">
            <a:noAutofit/>
          </a:bodyPr>
          <a:lstStyle/>
          <a:p>
            <a:pPr algn="ctr"/>
            <a:r>
              <a:rPr lang="en-US" sz="2200" u="sng" dirty="0"/>
              <a:t>Examples of Practices</a:t>
            </a:r>
          </a:p>
          <a:p>
            <a:pPr algn="ctr"/>
            <a:endParaRPr lang="en-US" sz="2200" u="sng" dirty="0"/>
          </a:p>
          <a:p>
            <a:pPr marL="285750" indent="-285750">
              <a:buFont typeface="Arial" panose="020B0604020202020204" pitchFamily="34" charset="0"/>
              <a:buChar char="•"/>
            </a:pPr>
            <a:r>
              <a:rPr lang="en-US" sz="2200" dirty="0"/>
              <a:t>Testing for an arbitrary, large number of drugs</a:t>
            </a:r>
          </a:p>
          <a:p>
            <a:pPr marL="285750" indent="-285750">
              <a:buFont typeface="Arial" panose="020B0604020202020204" pitchFamily="34" charset="0"/>
              <a:buChar char="•"/>
            </a:pPr>
            <a:r>
              <a:rPr lang="en-US" sz="2200" dirty="0"/>
              <a:t>Testing with unnecessary frequency</a:t>
            </a:r>
          </a:p>
          <a:p>
            <a:pPr marL="285750" indent="-285750">
              <a:buFont typeface="Arial" panose="020B0604020202020204" pitchFamily="34" charset="0"/>
              <a:buChar char="•"/>
            </a:pPr>
            <a:r>
              <a:rPr lang="en-US" sz="2200" dirty="0"/>
              <a:t>Using expensive confirmatory test methods on every sample</a:t>
            </a:r>
          </a:p>
          <a:p>
            <a:pPr marL="285750" indent="-285750">
              <a:buFont typeface="Arial" panose="020B0604020202020204" pitchFamily="34" charset="0"/>
              <a:buChar char="•"/>
            </a:pPr>
            <a:endParaRPr lang="en-US" sz="2200" dirty="0"/>
          </a:p>
          <a:p>
            <a:pPr algn="ctr"/>
            <a:endParaRPr lang="en-US" sz="2200" u="sng" dirty="0"/>
          </a:p>
          <a:p>
            <a:pPr algn="ctr"/>
            <a:r>
              <a:rPr lang="en-US" sz="2200" u="sng" dirty="0"/>
              <a:t>Examples of Policies</a:t>
            </a:r>
          </a:p>
          <a:p>
            <a:pPr algn="ctr"/>
            <a:endParaRPr lang="en-US" sz="2200" u="sng" dirty="0"/>
          </a:p>
          <a:p>
            <a:pPr marL="285750" indent="-285750">
              <a:buFont typeface="Arial" panose="020B0604020202020204" pitchFamily="34" charset="0"/>
              <a:buChar char="•"/>
            </a:pPr>
            <a:r>
              <a:rPr lang="en-US" sz="2200" dirty="0"/>
              <a:t>Arbitrary restrictions on the frequency of drug tests</a:t>
            </a:r>
          </a:p>
          <a:p>
            <a:pPr marL="285750" indent="-285750">
              <a:buFont typeface="Arial" panose="020B0604020202020204" pitchFamily="34" charset="0"/>
              <a:buChar char="•"/>
            </a:pPr>
            <a:r>
              <a:rPr lang="en-US" sz="2200" dirty="0"/>
              <a:t>Inability to order more than one test in a day</a:t>
            </a:r>
          </a:p>
          <a:p>
            <a:pPr marL="285750" indent="-285750">
              <a:buFont typeface="Arial" panose="020B0604020202020204" pitchFamily="34" charset="0"/>
              <a:buChar char="•"/>
            </a:pPr>
            <a:r>
              <a:rPr lang="en-US" sz="2200" dirty="0"/>
              <a:t>Refusal to reimburse for more accurate drug testing methods</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0473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328" y="256032"/>
            <a:ext cx="7891272" cy="1097280"/>
          </a:xfrm>
          <a:prstGeom prst="rect">
            <a:avLst/>
          </a:prstGeom>
        </p:spPr>
        <p:txBody>
          <a:bodyPr wrap="square" anchor="ctr" anchorCtr="0">
            <a:noAutofit/>
          </a:bodyPr>
          <a:lstStyle/>
          <a:p>
            <a:r>
              <a:rPr lang="en-US" sz="2400" dirty="0">
                <a:solidFill>
                  <a:prstClr val="white"/>
                </a:solidFill>
              </a:rPr>
              <a:t>New drugs, drug use patterns, and drug testing technology have made clinical decision-making </a:t>
            </a:r>
            <a:r>
              <a:rPr lang="en-US" sz="2400" b="1" dirty="0">
                <a:solidFill>
                  <a:schemeClr val="accent6">
                    <a:lumMod val="40000"/>
                    <a:lumOff val="60000"/>
                  </a:schemeClr>
                </a:solidFill>
              </a:rPr>
              <a:t>more complicated</a:t>
            </a:r>
            <a:r>
              <a:rPr lang="en-US" sz="2400" dirty="0">
                <a:solidFill>
                  <a:prstClr val="white"/>
                </a:solidFill>
              </a:rPr>
              <a:t>.</a:t>
            </a:r>
          </a:p>
        </p:txBody>
      </p:sp>
      <p:sp>
        <p:nvSpPr>
          <p:cNvPr id="3" name="Vertical Text Placeholder 2"/>
          <p:cNvSpPr>
            <a:spLocks noGrp="1"/>
          </p:cNvSpPr>
          <p:nvPr>
            <p:ph type="body" orient="vert" idx="1"/>
          </p:nvPr>
        </p:nvSpPr>
        <p:spPr>
          <a:xfrm>
            <a:off x="838200" y="1907540"/>
            <a:ext cx="7315200" cy="3535317"/>
          </a:xfrm>
        </p:spPr>
        <p:txBody>
          <a:bodyPr vert="horz" numCol="3" anchor="t"/>
          <a:lstStyle/>
          <a:p>
            <a:pPr marL="0" indent="0" algn="ctr">
              <a:buNone/>
            </a:pPr>
            <a:r>
              <a:rPr lang="en-US" sz="2200" u="sng" dirty="0"/>
              <a:t>Synthetic Drugs</a:t>
            </a:r>
          </a:p>
          <a:p>
            <a:pPr marL="0" indent="0" algn="ctr">
              <a:buNone/>
            </a:pPr>
            <a:r>
              <a:rPr lang="en-US" sz="2200" dirty="0"/>
              <a:t>Cathinones</a:t>
            </a:r>
          </a:p>
          <a:p>
            <a:pPr marL="0" indent="0" algn="ctr">
              <a:buNone/>
            </a:pPr>
            <a:r>
              <a:rPr lang="en-US" sz="2200" dirty="0"/>
              <a:t>Synthetic cannabinoids</a:t>
            </a:r>
          </a:p>
          <a:p>
            <a:pPr marL="0" indent="0" algn="ctr">
              <a:buNone/>
            </a:pPr>
            <a:r>
              <a:rPr lang="en-US" sz="2200" dirty="0"/>
              <a:t>Synthetic opioids</a:t>
            </a:r>
          </a:p>
          <a:p>
            <a:pPr marL="0" indent="0" algn="ctr">
              <a:buNone/>
            </a:pPr>
            <a:endParaRPr lang="en-US" sz="2200" u="sng" dirty="0"/>
          </a:p>
          <a:p>
            <a:pPr marL="0" indent="0" algn="ctr">
              <a:buNone/>
            </a:pPr>
            <a:endParaRPr lang="en-US" sz="2200" u="sng" dirty="0"/>
          </a:p>
          <a:p>
            <a:pPr marL="0" indent="0" algn="ctr">
              <a:buNone/>
            </a:pPr>
            <a:endParaRPr lang="en-US" sz="2200" u="sng" dirty="0"/>
          </a:p>
          <a:p>
            <a:pPr marL="0" indent="0" algn="ctr">
              <a:buNone/>
            </a:pPr>
            <a:r>
              <a:rPr lang="en-US" sz="2200" u="sng" dirty="0"/>
              <a:t>Patterns</a:t>
            </a:r>
          </a:p>
          <a:p>
            <a:pPr marL="0" indent="0" algn="ctr">
              <a:buNone/>
            </a:pPr>
            <a:r>
              <a:rPr lang="en-US" sz="2200" dirty="0"/>
              <a:t>Rx drug misuse</a:t>
            </a:r>
          </a:p>
          <a:p>
            <a:pPr marL="0" indent="0" algn="ctr">
              <a:buNone/>
            </a:pPr>
            <a:r>
              <a:rPr lang="en-US" sz="2200" dirty="0"/>
              <a:t>Polydrug use</a:t>
            </a:r>
          </a:p>
          <a:p>
            <a:pPr marL="0" indent="0" algn="ctr">
              <a:buNone/>
            </a:pPr>
            <a:r>
              <a:rPr lang="en-US" sz="2200" dirty="0"/>
              <a:t>Opioids</a:t>
            </a:r>
          </a:p>
          <a:p>
            <a:pPr marL="0" indent="0" algn="ctr">
              <a:buNone/>
            </a:pPr>
            <a:endParaRPr lang="en-US" sz="2200" u="sng" dirty="0"/>
          </a:p>
          <a:p>
            <a:pPr marL="0" indent="0" algn="ctr">
              <a:buNone/>
            </a:pPr>
            <a:endParaRPr lang="en-US" sz="2200" u="sng" dirty="0"/>
          </a:p>
          <a:p>
            <a:pPr marL="0" indent="0" algn="ctr">
              <a:buNone/>
            </a:pPr>
            <a:endParaRPr lang="en-US" sz="2200" u="sng" dirty="0"/>
          </a:p>
          <a:p>
            <a:pPr marL="0" indent="0" algn="ctr">
              <a:buNone/>
            </a:pPr>
            <a:endParaRPr lang="en-US" sz="2200" u="sng" dirty="0"/>
          </a:p>
          <a:p>
            <a:pPr marL="0" indent="0" algn="ctr">
              <a:buNone/>
            </a:pPr>
            <a:r>
              <a:rPr lang="en-US" sz="2200" u="sng" dirty="0"/>
              <a:t>Drug Testing Technology</a:t>
            </a:r>
          </a:p>
          <a:p>
            <a:pPr marL="0" indent="0" algn="ctr">
              <a:buNone/>
            </a:pPr>
            <a:r>
              <a:rPr lang="en-US" sz="2200" dirty="0"/>
              <a:t>Biological matrices</a:t>
            </a:r>
          </a:p>
          <a:p>
            <a:pPr marL="0" indent="0" algn="ctr">
              <a:buNone/>
            </a:pPr>
            <a:r>
              <a:rPr lang="en-US" sz="2200" dirty="0"/>
              <a:t>Point-of-Care Tests</a:t>
            </a:r>
          </a:p>
          <a:p>
            <a:pPr marL="0" indent="0" algn="ctr">
              <a:buNone/>
            </a:pPr>
            <a:r>
              <a:rPr lang="en-US" sz="2200" dirty="0"/>
              <a:t>Sophisticated lab tests</a:t>
            </a:r>
          </a:p>
        </p:txBody>
      </p:sp>
    </p:spTree>
    <p:extLst>
      <p:ext uri="{BB962C8B-B14F-4D97-AF65-F5344CB8AC3E}">
        <p14:creationId xmlns:p14="http://schemas.microsoft.com/office/powerpoint/2010/main" val="294105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543" y="5166360"/>
            <a:ext cx="6433457" cy="1097280"/>
          </a:xfrm>
          <a:prstGeom prst="rect">
            <a:avLst/>
          </a:prstGeom>
        </p:spPr>
        <p:txBody>
          <a:bodyPr wrap="square" anchor="ctr" anchorCtr="0">
            <a:noAutofit/>
          </a:bodyPr>
          <a:lstStyle/>
          <a:p>
            <a:r>
              <a:rPr lang="en-US" sz="2000" dirty="0">
                <a:solidFill>
                  <a:prstClr val="white"/>
                </a:solidFill>
              </a:rPr>
              <a:t>However, ASAM has not previously released specific clinical guidance about appropriate drug testing practices.</a:t>
            </a:r>
          </a:p>
        </p:txBody>
      </p:sp>
      <p:grpSp>
        <p:nvGrpSpPr>
          <p:cNvPr id="8" name="Group 7"/>
          <p:cNvGrpSpPr/>
          <p:nvPr/>
        </p:nvGrpSpPr>
        <p:grpSpPr>
          <a:xfrm>
            <a:off x="1313937" y="1311240"/>
            <a:ext cx="6516127" cy="3657600"/>
            <a:chOff x="1295003" y="1311240"/>
            <a:chExt cx="6516127" cy="365760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94666">
              <a:off x="4985190" y="1311240"/>
              <a:ext cx="2825940" cy="36576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64530">
              <a:off x="1295003" y="1311240"/>
              <a:ext cx="2816221" cy="3657600"/>
            </a:xfrm>
            <a:prstGeom prst="rect">
              <a:avLst/>
            </a:prstGeom>
          </p:spPr>
        </p:pic>
      </p:grpSp>
      <p:sp>
        <p:nvSpPr>
          <p:cNvPr id="9" name="Rectangle 8"/>
          <p:cNvSpPr/>
          <p:nvPr/>
        </p:nvSpPr>
        <p:spPr>
          <a:xfrm>
            <a:off x="338327" y="256032"/>
            <a:ext cx="7085729" cy="694944"/>
          </a:xfrm>
          <a:prstGeom prst="rect">
            <a:avLst/>
          </a:prstGeom>
        </p:spPr>
        <p:txBody>
          <a:bodyPr wrap="square" anchor="ctr">
            <a:noAutofit/>
          </a:bodyPr>
          <a:lstStyle/>
          <a:p>
            <a:r>
              <a:rPr lang="en-US" sz="2400" dirty="0">
                <a:solidFill>
                  <a:prstClr val="white"/>
                </a:solidFill>
              </a:rPr>
              <a:t>ASAM has worked for a number of years on this issue.</a:t>
            </a:r>
          </a:p>
        </p:txBody>
      </p:sp>
    </p:spTree>
    <p:extLst>
      <p:ext uri="{BB962C8B-B14F-4D97-AF65-F5344CB8AC3E}">
        <p14:creationId xmlns:p14="http://schemas.microsoft.com/office/powerpoint/2010/main" val="347576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953"/>
            <a:ext cx="9350829" cy="694944"/>
          </a:xfrm>
          <a:prstGeom prst="rect">
            <a:avLst/>
          </a:prstGeom>
        </p:spPr>
        <p:txBody>
          <a:bodyPr wrap="square" anchor="ctr" anchorCtr="0">
            <a:noAutofit/>
          </a:bodyPr>
          <a:lstStyle/>
          <a:p>
            <a:r>
              <a:rPr lang="en-US" sz="2400" dirty="0">
                <a:solidFill>
                  <a:prstClr val="white"/>
                </a:solidFill>
              </a:rPr>
              <a:t>The 2013 White Paper introduced the concept of “smarter” drug testing.</a:t>
            </a:r>
          </a:p>
        </p:txBody>
      </p:sp>
      <p:sp>
        <p:nvSpPr>
          <p:cNvPr id="5" name="Rectangle 4"/>
          <p:cNvSpPr/>
          <p:nvPr/>
        </p:nvSpPr>
        <p:spPr>
          <a:xfrm>
            <a:off x="3102429" y="5166360"/>
            <a:ext cx="6041571" cy="1097280"/>
          </a:xfrm>
          <a:prstGeom prst="rect">
            <a:avLst/>
          </a:prstGeom>
        </p:spPr>
        <p:txBody>
          <a:bodyPr wrap="square" anchor="ctr" anchorCtr="0">
            <a:noAutofit/>
          </a:bodyPr>
          <a:lstStyle/>
          <a:p>
            <a:r>
              <a:rPr lang="en-US" sz="2000" dirty="0">
                <a:solidFill>
                  <a:prstClr val="white"/>
                </a:solidFill>
              </a:rPr>
              <a:t>This consensus document is a step to help providers engage in smarter drug testing.</a:t>
            </a:r>
          </a:p>
        </p:txBody>
      </p:sp>
      <p:sp>
        <p:nvSpPr>
          <p:cNvPr id="3" name="Rectangle 2"/>
          <p:cNvSpPr/>
          <p:nvPr/>
        </p:nvSpPr>
        <p:spPr>
          <a:xfrm>
            <a:off x="338327" y="1103811"/>
            <a:ext cx="5877416" cy="3474720"/>
          </a:xfrm>
          <a:prstGeom prst="rect">
            <a:avLst/>
          </a:prstGeom>
        </p:spPr>
        <p:txBody>
          <a:bodyPr wrap="square" anchor="t" anchorCtr="0">
            <a:noAutofit/>
          </a:bodyPr>
          <a:lstStyle/>
          <a:p>
            <a:r>
              <a:rPr lang="en-US" sz="2200" u="sng" dirty="0"/>
              <a:t>Some elements of smarter drug testing</a:t>
            </a:r>
          </a:p>
          <a:p>
            <a:endParaRPr lang="en-US" sz="2200" u="sng" dirty="0"/>
          </a:p>
          <a:p>
            <a:pPr marL="285750" indent="-285750">
              <a:buFont typeface="Arial" panose="020B0604020202020204" pitchFamily="34" charset="0"/>
              <a:buChar char="•"/>
            </a:pPr>
            <a:r>
              <a:rPr lang="en-US" sz="2200" dirty="0"/>
              <a:t>Increased use of </a:t>
            </a:r>
            <a:r>
              <a:rPr lang="en-US" sz="2200" b="1" dirty="0">
                <a:solidFill>
                  <a:schemeClr val="accent6">
                    <a:lumMod val="40000"/>
                    <a:lumOff val="60000"/>
                  </a:schemeClr>
                </a:solidFill>
              </a:rPr>
              <a:t>random</a:t>
            </a:r>
            <a:r>
              <a:rPr lang="en-US" sz="2200" dirty="0"/>
              <a:t> drug testing</a:t>
            </a:r>
          </a:p>
          <a:p>
            <a:pPr marL="285750" indent="-285750">
              <a:buFont typeface="Arial" panose="020B0604020202020204" pitchFamily="34" charset="0"/>
              <a:buChar char="•"/>
            </a:pPr>
            <a:r>
              <a:rPr lang="en-US" sz="2200" dirty="0"/>
              <a:t>Using </a:t>
            </a:r>
            <a:r>
              <a:rPr lang="en-US" sz="2200" b="1" dirty="0">
                <a:solidFill>
                  <a:schemeClr val="accent6">
                    <a:lumMod val="40000"/>
                    <a:lumOff val="60000"/>
                  </a:schemeClr>
                </a:solidFill>
              </a:rPr>
              <a:t>other matrices </a:t>
            </a:r>
            <a:r>
              <a:rPr lang="en-US" sz="2200" dirty="0"/>
              <a:t>in addition to urine</a:t>
            </a:r>
          </a:p>
          <a:p>
            <a:pPr marL="285750" indent="-285750">
              <a:buFont typeface="Arial" panose="020B0604020202020204" pitchFamily="34" charset="0"/>
              <a:buChar char="•"/>
            </a:pPr>
            <a:r>
              <a:rPr lang="en-US" sz="2200" dirty="0"/>
              <a:t>Testing for </a:t>
            </a:r>
            <a:r>
              <a:rPr lang="en-US" sz="2200" b="1" dirty="0">
                <a:solidFill>
                  <a:schemeClr val="accent6">
                    <a:lumMod val="40000"/>
                    <a:lumOff val="60000"/>
                  </a:schemeClr>
                </a:solidFill>
              </a:rPr>
              <a:t>specific drugs </a:t>
            </a:r>
            <a:r>
              <a:rPr lang="en-US" sz="2200" dirty="0"/>
              <a:t>based on the individual and his/her community, instead of the same test panel for every patient</a:t>
            </a:r>
          </a:p>
          <a:p>
            <a:pPr marL="285750" indent="-285750">
              <a:buFont typeface="Arial" panose="020B0604020202020204" pitchFamily="34" charset="0"/>
              <a:buChar char="•"/>
            </a:pPr>
            <a:r>
              <a:rPr lang="en-US" sz="2200" dirty="0"/>
              <a:t>Better </a:t>
            </a:r>
            <a:r>
              <a:rPr lang="en-US" sz="2200" b="1" dirty="0">
                <a:solidFill>
                  <a:schemeClr val="accent6">
                    <a:lumMod val="40000"/>
                    <a:lumOff val="60000"/>
                  </a:schemeClr>
                </a:solidFill>
              </a:rPr>
              <a:t>collection strategies </a:t>
            </a:r>
            <a:r>
              <a:rPr lang="en-US" sz="2200" dirty="0"/>
              <a:t>to avoid sample tampering</a:t>
            </a:r>
          </a:p>
          <a:p>
            <a:pPr marL="285750" indent="-285750">
              <a:buFont typeface="Arial" panose="020B0604020202020204" pitchFamily="34" charset="0"/>
              <a:buChar char="•"/>
            </a:pPr>
            <a:r>
              <a:rPr lang="en-US" sz="2200" dirty="0"/>
              <a:t>Careful consideration of financial </a:t>
            </a:r>
            <a:r>
              <a:rPr lang="en-US" sz="2200" b="1" dirty="0">
                <a:solidFill>
                  <a:schemeClr val="accent6">
                    <a:lumMod val="40000"/>
                    <a:lumOff val="60000"/>
                  </a:schemeClr>
                </a:solidFill>
              </a:rPr>
              <a:t>cost balanced against value</a:t>
            </a:r>
            <a:r>
              <a:rPr lang="en-US" sz="2200" dirty="0">
                <a:solidFill>
                  <a:schemeClr val="accent6">
                    <a:lumMod val="40000"/>
                    <a:lumOff val="60000"/>
                  </a:schemeClr>
                </a:solidFill>
              </a:rPr>
              <a:t> </a:t>
            </a:r>
            <a:r>
              <a:rPr lang="en-US" sz="2200" dirty="0"/>
              <a:t>and medical necessity</a:t>
            </a:r>
          </a:p>
        </p:txBody>
      </p:sp>
    </p:spTree>
    <p:extLst>
      <p:ext uri="{BB962C8B-B14F-4D97-AF65-F5344CB8AC3E}">
        <p14:creationId xmlns:p14="http://schemas.microsoft.com/office/powerpoint/2010/main" val="127487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10" y="2783322"/>
            <a:ext cx="8539566" cy="707886"/>
          </a:xfrm>
        </p:spPr>
        <p:txBody>
          <a:bodyPr anchor="ctr" anchorCtr="0">
            <a:noAutofit/>
          </a:bodyPr>
          <a:lstStyle/>
          <a:p>
            <a:r>
              <a:rPr lang="en-US" dirty="0"/>
              <a:t>DOCUMENT DEVELOPMENT</a:t>
            </a:r>
          </a:p>
        </p:txBody>
      </p:sp>
    </p:spTree>
    <p:extLst>
      <p:ext uri="{BB962C8B-B14F-4D97-AF65-F5344CB8AC3E}">
        <p14:creationId xmlns:p14="http://schemas.microsoft.com/office/powerpoint/2010/main" val="173943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8328" y="256032"/>
            <a:ext cx="8229600" cy="707886"/>
          </a:xfrm>
          <a:prstGeom prst="rect">
            <a:avLst/>
          </a:prstGeom>
        </p:spPr>
        <p:txBody>
          <a:bodyPr wrap="square">
            <a:spAutoFit/>
          </a:bodyPr>
          <a:lstStyle/>
          <a:p>
            <a:r>
              <a:rPr lang="en-US" sz="2000" dirty="0">
                <a:solidFill>
                  <a:prstClr val="white"/>
                </a:solidFill>
              </a:rPr>
              <a:t>ASAM’s Quality Improvement Council (QIC) was the oversight committee for the development of the document.</a:t>
            </a:r>
          </a:p>
        </p:txBody>
      </p:sp>
      <p:sp>
        <p:nvSpPr>
          <p:cNvPr id="7" name="Rectangle 6"/>
          <p:cNvSpPr/>
          <p:nvPr/>
        </p:nvSpPr>
        <p:spPr>
          <a:xfrm>
            <a:off x="230862" y="1345255"/>
            <a:ext cx="3187252" cy="400110"/>
          </a:xfrm>
          <a:prstGeom prst="rect">
            <a:avLst/>
          </a:prstGeom>
        </p:spPr>
        <p:txBody>
          <a:bodyPr wrap="square">
            <a:spAutoFit/>
          </a:bodyPr>
          <a:lstStyle/>
          <a:p>
            <a:r>
              <a:rPr lang="en-US" sz="2000" dirty="0">
                <a:solidFill>
                  <a:prstClr val="white"/>
                </a:solidFill>
              </a:rPr>
              <a:t>Other participants included:</a:t>
            </a:r>
          </a:p>
        </p:txBody>
      </p:sp>
      <p:sp>
        <p:nvSpPr>
          <p:cNvPr id="3" name="Rounded Rectangle 2"/>
          <p:cNvSpPr/>
          <p:nvPr/>
        </p:nvSpPr>
        <p:spPr>
          <a:xfrm>
            <a:off x="230862" y="2181885"/>
            <a:ext cx="2743200" cy="660903"/>
          </a:xfrm>
          <a:prstGeom prst="round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Rounded Rectangle 7"/>
          <p:cNvSpPr/>
          <p:nvPr/>
        </p:nvSpPr>
        <p:spPr>
          <a:xfrm>
            <a:off x="230862" y="3520465"/>
            <a:ext cx="2743200" cy="660903"/>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ounded Rectangle 8"/>
          <p:cNvSpPr/>
          <p:nvPr/>
        </p:nvSpPr>
        <p:spPr>
          <a:xfrm>
            <a:off x="230862" y="4859045"/>
            <a:ext cx="2743200" cy="660903"/>
          </a:xfrm>
          <a:prstGeom prst="roundRect">
            <a:avLst/>
          </a:prstGeom>
          <a:solidFill>
            <a:schemeClr val="accent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Rectangle 9"/>
          <p:cNvSpPr/>
          <p:nvPr/>
        </p:nvSpPr>
        <p:spPr>
          <a:xfrm>
            <a:off x="3198890" y="2196457"/>
            <a:ext cx="5745934" cy="646331"/>
          </a:xfrm>
          <a:prstGeom prst="rect">
            <a:avLst/>
          </a:prstGeom>
        </p:spPr>
        <p:txBody>
          <a:bodyPr wrap="square">
            <a:spAutoFit/>
          </a:bodyPr>
          <a:lstStyle/>
          <a:p>
            <a:r>
              <a:rPr lang="en-US" dirty="0">
                <a:solidFill>
                  <a:prstClr val="white"/>
                </a:solidFill>
              </a:rPr>
              <a:t>Institute for Research, Education and Training in Addictions</a:t>
            </a:r>
          </a:p>
          <a:p>
            <a:r>
              <a:rPr lang="en-US" i="1" dirty="0">
                <a:solidFill>
                  <a:prstClr val="white"/>
                </a:solidFill>
              </a:rPr>
              <a:t>Provided research and technical assistance</a:t>
            </a:r>
          </a:p>
        </p:txBody>
      </p:sp>
      <p:sp>
        <p:nvSpPr>
          <p:cNvPr id="11" name="Rectangle 10"/>
          <p:cNvSpPr/>
          <p:nvPr/>
        </p:nvSpPr>
        <p:spPr>
          <a:xfrm>
            <a:off x="3123446" y="3527750"/>
            <a:ext cx="5745934" cy="646331"/>
          </a:xfrm>
          <a:prstGeom prst="rect">
            <a:avLst/>
          </a:prstGeom>
        </p:spPr>
        <p:txBody>
          <a:bodyPr wrap="square">
            <a:spAutoFit/>
          </a:bodyPr>
          <a:lstStyle/>
          <a:p>
            <a:r>
              <a:rPr lang="en-US" dirty="0">
                <a:solidFill>
                  <a:prstClr val="white"/>
                </a:solidFill>
              </a:rPr>
              <a:t>Multidisciplinary Expert Panel</a:t>
            </a:r>
          </a:p>
          <a:p>
            <a:r>
              <a:rPr lang="en-US" i="1" dirty="0">
                <a:solidFill>
                  <a:prstClr val="white"/>
                </a:solidFill>
              </a:rPr>
              <a:t>Rated appropriateness of clinical practices</a:t>
            </a:r>
          </a:p>
        </p:txBody>
      </p:sp>
      <p:sp>
        <p:nvSpPr>
          <p:cNvPr id="12" name="Rectangle 11"/>
          <p:cNvSpPr/>
          <p:nvPr/>
        </p:nvSpPr>
        <p:spPr>
          <a:xfrm>
            <a:off x="3198890" y="4859043"/>
            <a:ext cx="5745934" cy="646331"/>
          </a:xfrm>
          <a:prstGeom prst="rect">
            <a:avLst/>
          </a:prstGeom>
        </p:spPr>
        <p:txBody>
          <a:bodyPr wrap="square">
            <a:spAutoFit/>
          </a:bodyPr>
          <a:lstStyle/>
          <a:p>
            <a:r>
              <a:rPr lang="en-US" dirty="0">
                <a:solidFill>
                  <a:prstClr val="white"/>
                </a:solidFill>
              </a:rPr>
              <a:t>Addiction Providers, Other Experts, Community Members</a:t>
            </a:r>
          </a:p>
          <a:p>
            <a:r>
              <a:rPr lang="en-US" i="1" dirty="0">
                <a:solidFill>
                  <a:prstClr val="white"/>
                </a:solidFill>
              </a:rPr>
              <a:t>Submitted comments through external review</a:t>
            </a:r>
          </a:p>
        </p:txBody>
      </p:sp>
    </p:spTree>
    <p:extLst>
      <p:ext uri="{BB962C8B-B14F-4D97-AF65-F5344CB8AC3E}">
        <p14:creationId xmlns:p14="http://schemas.microsoft.com/office/powerpoint/2010/main" val="182006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328" y="256032"/>
            <a:ext cx="7853883" cy="707886"/>
          </a:xfrm>
          <a:prstGeom prst="rect">
            <a:avLst/>
          </a:prstGeom>
        </p:spPr>
        <p:txBody>
          <a:bodyPr wrap="square">
            <a:spAutoFit/>
          </a:bodyPr>
          <a:lstStyle/>
          <a:p>
            <a:r>
              <a:rPr lang="en-US" sz="2000" dirty="0">
                <a:solidFill>
                  <a:prstClr val="white"/>
                </a:solidFill>
              </a:rPr>
              <a:t>The document was developed using a method based on the RAND/UCLA Appropriateness Method.</a:t>
            </a:r>
          </a:p>
        </p:txBody>
      </p:sp>
      <p:graphicFrame>
        <p:nvGraphicFramePr>
          <p:cNvPr id="2" name="Diagram 1"/>
          <p:cNvGraphicFramePr/>
          <p:nvPr>
            <p:extLst>
              <p:ext uri="{D42A27DB-BD31-4B8C-83A1-F6EECF244321}">
                <p14:modId xmlns:p14="http://schemas.microsoft.com/office/powerpoint/2010/main" val="1806717852"/>
              </p:ext>
            </p:extLst>
          </p:nvPr>
        </p:nvGraphicFramePr>
        <p:xfrm>
          <a:off x="1189020" y="1062023"/>
          <a:ext cx="6560745" cy="158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95400" y="2430048"/>
            <a:ext cx="7053943" cy="3046988"/>
          </a:xfrm>
          <a:prstGeom prst="rect">
            <a:avLst/>
          </a:prstGeom>
          <a:noFill/>
        </p:spPr>
        <p:txBody>
          <a:bodyPr wrap="square" rtlCol="0">
            <a:spAutoFit/>
          </a:bodyPr>
          <a:lstStyle/>
          <a:p>
            <a:pPr marL="342900" indent="-342900">
              <a:buFont typeface="+mj-lt"/>
              <a:buAutoNum type="arabicPeriod"/>
            </a:pPr>
            <a:r>
              <a:rPr lang="en-US" sz="2000" dirty="0"/>
              <a:t>Literature review produces hypothetical clinical statements</a:t>
            </a:r>
          </a:p>
          <a:p>
            <a:pPr marL="342900" indent="-342900">
              <a:buFont typeface="+mj-lt"/>
              <a:buAutoNum type="arabicPeriod"/>
            </a:pPr>
            <a:r>
              <a:rPr lang="en-US" sz="2000" dirty="0"/>
              <a:t>Expert panelists individually rate statements’ appropriateness </a:t>
            </a:r>
          </a:p>
          <a:p>
            <a:pPr marL="342900" indent="-342900">
              <a:buFont typeface="+mj-lt"/>
              <a:buAutoNum type="arabicPeriod"/>
            </a:pPr>
            <a:r>
              <a:rPr lang="en-US" sz="2000" dirty="0"/>
              <a:t>Expert panelists meet face-to-face to discuss disagreements</a:t>
            </a:r>
          </a:p>
          <a:p>
            <a:pPr marL="342900" indent="-342900">
              <a:buFont typeface="+mj-lt"/>
              <a:buAutoNum type="arabicPeriod"/>
            </a:pPr>
            <a:r>
              <a:rPr lang="en-US" sz="2000" dirty="0"/>
              <a:t>Expert panelists re-rate statements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a:p>
            <a:r>
              <a:rPr lang="en-US" sz="2000" u="sng" dirty="0">
                <a:solidFill>
                  <a:prstClr val="white"/>
                </a:solidFill>
              </a:rPr>
              <a:t>Note</a:t>
            </a:r>
            <a:r>
              <a:rPr lang="en-US" sz="2000" dirty="0">
                <a:solidFill>
                  <a:prstClr val="white"/>
                </a:solidFill>
              </a:rPr>
              <a:t>: Expert panelists considered both empirical evidence and clinical experience when rating appropriateness statements.</a:t>
            </a:r>
          </a:p>
        </p:txBody>
      </p:sp>
      <p:sp>
        <p:nvSpPr>
          <p:cNvPr id="13" name="Rectangle 12"/>
          <p:cNvSpPr/>
          <p:nvPr/>
        </p:nvSpPr>
        <p:spPr>
          <a:xfrm>
            <a:off x="3115144" y="981619"/>
            <a:ext cx="3078827" cy="400110"/>
          </a:xfrm>
          <a:prstGeom prst="rect">
            <a:avLst/>
          </a:prstGeom>
        </p:spPr>
        <p:txBody>
          <a:bodyPr wrap="square">
            <a:spAutoFit/>
          </a:bodyPr>
          <a:lstStyle/>
          <a:p>
            <a:pPr algn="ctr"/>
            <a:r>
              <a:rPr lang="en-US" u="sng" dirty="0">
                <a:solidFill>
                  <a:prstClr val="white"/>
                </a:solidFill>
              </a:rPr>
              <a:t>Summary of </a:t>
            </a:r>
            <a:r>
              <a:rPr lang="en-US" sz="2000" u="sng" dirty="0">
                <a:solidFill>
                  <a:prstClr val="white"/>
                </a:solidFill>
              </a:rPr>
              <a:t>Methodology</a:t>
            </a:r>
            <a:endParaRPr lang="en-US" dirty="0">
              <a:solidFill>
                <a:prstClr val="white"/>
              </a:solidFill>
            </a:endParaRPr>
          </a:p>
        </p:txBody>
      </p:sp>
    </p:spTree>
    <p:extLst>
      <p:ext uri="{BB962C8B-B14F-4D97-AF65-F5344CB8AC3E}">
        <p14:creationId xmlns:p14="http://schemas.microsoft.com/office/powerpoint/2010/main" val="327576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327" y="256032"/>
            <a:ext cx="3678501" cy="461665"/>
          </a:xfrm>
          <a:prstGeom prst="rect">
            <a:avLst/>
          </a:prstGeom>
        </p:spPr>
        <p:txBody>
          <a:bodyPr wrap="square">
            <a:spAutoFit/>
          </a:bodyPr>
          <a:lstStyle/>
          <a:p>
            <a:r>
              <a:rPr lang="en-US" sz="2400" dirty="0">
                <a:solidFill>
                  <a:prstClr val="white"/>
                </a:solidFill>
              </a:rPr>
              <a:t>Expert Panel included</a:t>
            </a:r>
            <a:r>
              <a:rPr lang="en-US" dirty="0">
                <a:solidFill>
                  <a:prstClr val="white"/>
                </a:solidFill>
              </a:rPr>
              <a:t>:</a:t>
            </a:r>
          </a:p>
        </p:txBody>
      </p:sp>
      <p:sp>
        <p:nvSpPr>
          <p:cNvPr id="5" name="Rectangle 4"/>
          <p:cNvSpPr/>
          <p:nvPr/>
        </p:nvSpPr>
        <p:spPr>
          <a:xfrm>
            <a:off x="563371" y="895252"/>
            <a:ext cx="4226343"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white"/>
                </a:solidFill>
              </a:rPr>
              <a:t>Variety of specialties</a:t>
            </a:r>
          </a:p>
          <a:p>
            <a:pPr marL="285750" indent="-285750">
              <a:buFont typeface="Arial" panose="020B0604020202020204" pitchFamily="34" charset="0"/>
              <a:buChar char="•"/>
            </a:pPr>
            <a:r>
              <a:rPr lang="en-US" sz="2400" dirty="0">
                <a:solidFill>
                  <a:prstClr val="white"/>
                </a:solidFill>
              </a:rPr>
              <a:t>Allopathic and osteopathic</a:t>
            </a:r>
          </a:p>
          <a:p>
            <a:pPr marL="285750" indent="-285750">
              <a:buFont typeface="Arial" panose="020B0604020202020204" pitchFamily="34" charset="0"/>
              <a:buChar char="•"/>
            </a:pPr>
            <a:r>
              <a:rPr lang="en-US" sz="2400" dirty="0">
                <a:solidFill>
                  <a:prstClr val="white"/>
                </a:solidFill>
              </a:rPr>
              <a:t>Range of practice settings</a:t>
            </a:r>
          </a:p>
        </p:txBody>
      </p:sp>
      <p:sp>
        <p:nvSpPr>
          <p:cNvPr id="6" name="Rectangle 5"/>
          <p:cNvSpPr/>
          <p:nvPr/>
        </p:nvSpPr>
        <p:spPr>
          <a:xfrm>
            <a:off x="2623457" y="5410262"/>
            <a:ext cx="6520543" cy="830997"/>
          </a:xfrm>
          <a:prstGeom prst="rect">
            <a:avLst/>
          </a:prstGeom>
        </p:spPr>
        <p:txBody>
          <a:bodyPr wrap="square">
            <a:spAutoFit/>
          </a:bodyPr>
          <a:lstStyle/>
          <a:p>
            <a:r>
              <a:rPr lang="en-US" sz="2400" dirty="0">
                <a:solidFill>
                  <a:prstClr val="white"/>
                </a:solidFill>
              </a:rPr>
              <a:t>A </a:t>
            </a:r>
            <a:r>
              <a:rPr lang="en-US" sz="2400" b="1" dirty="0">
                <a:solidFill>
                  <a:schemeClr val="accent6">
                    <a:lumMod val="40000"/>
                    <a:lumOff val="60000"/>
                  </a:schemeClr>
                </a:solidFill>
              </a:rPr>
              <a:t>multidisciplinary panel </a:t>
            </a:r>
            <a:r>
              <a:rPr lang="en-US" sz="2400" dirty="0">
                <a:solidFill>
                  <a:prstClr val="white"/>
                </a:solidFill>
              </a:rPr>
              <a:t>is recommended as part of the RAND/UCLA Appropriateness Method.</a:t>
            </a:r>
          </a:p>
        </p:txBody>
      </p:sp>
    </p:spTree>
    <p:extLst>
      <p:ext uri="{BB962C8B-B14F-4D97-AF65-F5344CB8AC3E}">
        <p14:creationId xmlns:p14="http://schemas.microsoft.com/office/powerpoint/2010/main" val="130678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327" y="256032"/>
            <a:ext cx="8250501" cy="4893647"/>
          </a:xfrm>
          <a:prstGeom prst="rect">
            <a:avLst/>
          </a:prstGeom>
        </p:spPr>
        <p:txBody>
          <a:bodyPr wrap="square">
            <a:spAutoFit/>
          </a:bodyPr>
          <a:lstStyle/>
          <a:p>
            <a:r>
              <a:rPr lang="en-US" sz="2400" u="sng" dirty="0"/>
              <a:t>Expert Panel Members (in alphabetical order)</a:t>
            </a:r>
          </a:p>
          <a:p>
            <a:endParaRPr lang="en-US" sz="2400" u="sng" dirty="0"/>
          </a:p>
          <a:p>
            <a:pPr marL="285750" indent="-285750">
              <a:buFont typeface="Arial" panose="020B0604020202020204" pitchFamily="34" charset="0"/>
              <a:buChar char="•"/>
            </a:pPr>
            <a:r>
              <a:rPr lang="en-US" sz="2400" dirty="0"/>
              <a:t>Louis Baxter, MD, DFASAM</a:t>
            </a:r>
          </a:p>
          <a:p>
            <a:pPr marL="285750" indent="-285750">
              <a:buFont typeface="Arial" panose="020B0604020202020204" pitchFamily="34" charset="0"/>
              <a:buChar char="•"/>
            </a:pPr>
            <a:r>
              <a:rPr lang="en-US" sz="2400" dirty="0"/>
              <a:t>Lawrence Brown, MD, MPH, DFASAM</a:t>
            </a:r>
          </a:p>
          <a:p>
            <a:pPr marL="285750" indent="-285750">
              <a:buFont typeface="Arial" panose="020B0604020202020204" pitchFamily="34" charset="0"/>
              <a:buChar char="•"/>
            </a:pPr>
            <a:r>
              <a:rPr lang="en-US" sz="2400" dirty="0"/>
              <a:t>Matthew </a:t>
            </a:r>
            <a:r>
              <a:rPr lang="en-US" sz="2400" dirty="0" err="1"/>
              <a:t>Hurford</a:t>
            </a:r>
            <a:r>
              <a:rPr lang="en-US" sz="2400" dirty="0"/>
              <a:t>, MD, Expert Panel Moderator</a:t>
            </a:r>
          </a:p>
          <a:p>
            <a:pPr marL="285750" indent="-285750">
              <a:buFont typeface="Arial" panose="020B0604020202020204" pitchFamily="34" charset="0"/>
              <a:buChar char="•"/>
            </a:pPr>
            <a:r>
              <a:rPr lang="en-US" sz="2400" dirty="0"/>
              <a:t>William Jacobs, MD</a:t>
            </a:r>
          </a:p>
          <a:p>
            <a:pPr marL="285750" indent="-285750">
              <a:buFont typeface="Arial" panose="020B0604020202020204" pitchFamily="34" charset="0"/>
              <a:buChar char="•"/>
            </a:pPr>
            <a:r>
              <a:rPr lang="en-US" sz="2400" dirty="0"/>
              <a:t>Kurt Kleinschmidt, MD</a:t>
            </a:r>
          </a:p>
          <a:p>
            <a:pPr marL="285750" indent="-285750">
              <a:buFont typeface="Arial" panose="020B0604020202020204" pitchFamily="34" charset="0"/>
              <a:buChar char="•"/>
            </a:pPr>
            <a:r>
              <a:rPr lang="en-US" sz="2400" dirty="0"/>
              <a:t>Marla Kushner, DO, FASAM</a:t>
            </a:r>
          </a:p>
          <a:p>
            <a:pPr marL="285750" indent="-285750">
              <a:buFont typeface="Arial" panose="020B0604020202020204" pitchFamily="34" charset="0"/>
              <a:buChar char="•"/>
            </a:pPr>
            <a:r>
              <a:rPr lang="en-US" sz="2400" dirty="0"/>
              <a:t>Lewis Nelson, MD</a:t>
            </a:r>
          </a:p>
          <a:p>
            <a:pPr marL="285750" indent="-285750">
              <a:buFont typeface="Arial" panose="020B0604020202020204" pitchFamily="34" charset="0"/>
              <a:buChar char="•"/>
            </a:pPr>
            <a:r>
              <a:rPr lang="en-US" sz="2400" dirty="0"/>
              <a:t>Michael </a:t>
            </a:r>
            <a:r>
              <a:rPr lang="en-US" sz="2400" dirty="0" err="1"/>
              <a:t>Sprintz</a:t>
            </a:r>
            <a:r>
              <a:rPr lang="en-US" sz="2400" dirty="0"/>
              <a:t>, DO, FASAM</a:t>
            </a:r>
          </a:p>
          <a:p>
            <a:pPr marL="285750" indent="-285750">
              <a:buFont typeface="Arial" panose="020B0604020202020204" pitchFamily="34" charset="0"/>
              <a:buChar char="•"/>
            </a:pPr>
            <a:r>
              <a:rPr lang="en-US" sz="2400" dirty="0" err="1"/>
              <a:t>Mishka</a:t>
            </a:r>
            <a:r>
              <a:rPr lang="en-US" sz="2400" dirty="0"/>
              <a:t> </a:t>
            </a:r>
            <a:r>
              <a:rPr lang="en-US" sz="2400" dirty="0" err="1"/>
              <a:t>Terplan</a:t>
            </a:r>
            <a:r>
              <a:rPr lang="en-US" sz="2400" dirty="0"/>
              <a:t>, MD, MPH, FASAM</a:t>
            </a:r>
          </a:p>
          <a:p>
            <a:pPr marL="285750" indent="-285750">
              <a:buFont typeface="Arial" panose="020B0604020202020204" pitchFamily="34" charset="0"/>
              <a:buChar char="•"/>
            </a:pPr>
            <a:r>
              <a:rPr lang="en-US" sz="2400" dirty="0"/>
              <a:t>Elizabeth Warner, MD</a:t>
            </a:r>
          </a:p>
          <a:p>
            <a:pPr marL="285750" indent="-285750">
              <a:buFont typeface="Arial" panose="020B0604020202020204" pitchFamily="34" charset="0"/>
              <a:buChar char="•"/>
            </a:pPr>
            <a:r>
              <a:rPr lang="en-US" sz="2400" dirty="0"/>
              <a:t>Timothy </a:t>
            </a:r>
            <a:r>
              <a:rPr lang="en-US" sz="2400" dirty="0" err="1"/>
              <a:t>Wiegand</a:t>
            </a:r>
            <a:r>
              <a:rPr lang="en-US" sz="2400" dirty="0"/>
              <a:t>, MD, FACMT, FAACT, FASAM</a:t>
            </a:r>
          </a:p>
        </p:txBody>
      </p:sp>
    </p:spTree>
    <p:extLst>
      <p:ext uri="{BB962C8B-B14F-4D97-AF65-F5344CB8AC3E}">
        <p14:creationId xmlns:p14="http://schemas.microsoft.com/office/powerpoint/2010/main" val="43056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5F53D-22A5-4910-8ADE-85E681B98500}"/>
              </a:ext>
            </a:extLst>
          </p:cNvPr>
          <p:cNvSpPr>
            <a:spLocks noGrp="1"/>
          </p:cNvSpPr>
          <p:nvPr>
            <p:ph type="title"/>
          </p:nvPr>
        </p:nvSpPr>
        <p:spPr>
          <a:xfrm>
            <a:off x="457199" y="357687"/>
            <a:ext cx="8273143" cy="2483483"/>
          </a:xfrm>
        </p:spPr>
        <p:txBody>
          <a:bodyPr/>
          <a:lstStyle/>
          <a:p>
            <a:r>
              <a:rPr lang="en-US" sz="3600" dirty="0"/>
              <a:t>The ASAM Appropriate Use of Drug Testing in Clinical Addiction Medicine Webinar</a:t>
            </a:r>
            <a:br>
              <a:rPr lang="en-US" sz="3600" dirty="0"/>
            </a:br>
            <a:r>
              <a:rPr lang="en-US" sz="3600" dirty="0"/>
              <a:t>July 19, 2017</a:t>
            </a:r>
            <a:br>
              <a:rPr lang="en-US" sz="3600" dirty="0"/>
            </a:br>
            <a:br>
              <a:rPr lang="en-US" sz="3600" dirty="0"/>
            </a:br>
            <a:br>
              <a:rPr lang="en-US" sz="3600" dirty="0"/>
            </a:br>
            <a:br>
              <a:rPr lang="en-US" sz="3600" dirty="0"/>
            </a:br>
            <a:br>
              <a:rPr lang="en-US" sz="3600" dirty="0"/>
            </a:br>
            <a:r>
              <a:rPr lang="en-US" sz="3600" dirty="0"/>
              <a:t>Louis E. Baxter, Sr., MD, DFASAM</a:t>
            </a:r>
            <a:br>
              <a:rPr lang="en-US" sz="3600" dirty="0"/>
            </a:br>
            <a:r>
              <a:rPr lang="en-US" sz="3600" dirty="0"/>
              <a:t>No disclosures</a:t>
            </a:r>
            <a:endParaRPr lang="en-US" dirty="0"/>
          </a:p>
        </p:txBody>
      </p:sp>
    </p:spTree>
    <p:extLst>
      <p:ext uri="{BB962C8B-B14F-4D97-AF65-F5344CB8AC3E}">
        <p14:creationId xmlns:p14="http://schemas.microsoft.com/office/powerpoint/2010/main" val="282813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327" y="1823904"/>
            <a:ext cx="8048502"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American Academy of Pediatrics</a:t>
            </a:r>
          </a:p>
          <a:p>
            <a:pPr marL="285750" indent="-285750">
              <a:buFont typeface="Arial" panose="020B0604020202020204" pitchFamily="34" charset="0"/>
              <a:buChar char="•"/>
            </a:pPr>
            <a:r>
              <a:rPr lang="en-US" sz="2400" dirty="0"/>
              <a:t>American Association for the Treatment of Opioid Dependence</a:t>
            </a:r>
          </a:p>
          <a:p>
            <a:pPr marL="285750" indent="-285750">
              <a:buFont typeface="Arial" panose="020B0604020202020204" pitchFamily="34" charset="0"/>
              <a:buChar char="•"/>
            </a:pPr>
            <a:r>
              <a:rPr lang="en-US" sz="2400" dirty="0"/>
              <a:t>American College of Medical Toxicology</a:t>
            </a:r>
          </a:p>
          <a:p>
            <a:pPr marL="285750" indent="-285750">
              <a:buFont typeface="Arial" panose="020B0604020202020204" pitchFamily="34" charset="0"/>
              <a:buChar char="•"/>
            </a:pPr>
            <a:r>
              <a:rPr lang="en-US" sz="2400" dirty="0"/>
              <a:t>American Congress of Obstetricians and Gynecologists</a:t>
            </a:r>
          </a:p>
          <a:p>
            <a:pPr marL="285750" indent="-285750">
              <a:buFont typeface="Arial" panose="020B0604020202020204" pitchFamily="34" charset="0"/>
              <a:buChar char="•"/>
            </a:pPr>
            <a:r>
              <a:rPr lang="en-US" sz="2400" dirty="0"/>
              <a:t>National Association of Drug Court Professionals</a:t>
            </a:r>
          </a:p>
          <a:p>
            <a:pPr marL="285750" indent="-285750">
              <a:buFont typeface="Arial" panose="020B0604020202020204" pitchFamily="34" charset="0"/>
              <a:buChar char="•"/>
            </a:pPr>
            <a:r>
              <a:rPr lang="en-US" sz="2400" dirty="0"/>
              <a:t>Substance Abuse and Mental Health Services Administration</a:t>
            </a:r>
          </a:p>
          <a:p>
            <a:pPr marL="285750" indent="-285750">
              <a:buFont typeface="Arial" panose="020B0604020202020204" pitchFamily="34" charset="0"/>
              <a:buChar char="•"/>
            </a:pPr>
            <a:endParaRPr lang="en-US" dirty="0"/>
          </a:p>
          <a:p>
            <a:pPr lvl="4"/>
            <a:r>
              <a:rPr lang="en-US" sz="2000" dirty="0">
                <a:solidFill>
                  <a:prstClr val="white"/>
                </a:solidFill>
              </a:rPr>
              <a:t>…and many more organizations.</a:t>
            </a:r>
            <a:endParaRPr lang="en-US" sz="2000" dirty="0"/>
          </a:p>
        </p:txBody>
      </p:sp>
      <p:sp>
        <p:nvSpPr>
          <p:cNvPr id="5" name="TextBox 4"/>
          <p:cNvSpPr txBox="1"/>
          <p:nvPr/>
        </p:nvSpPr>
        <p:spPr>
          <a:xfrm>
            <a:off x="338328" y="256032"/>
            <a:ext cx="6780929" cy="461665"/>
          </a:xfrm>
          <a:prstGeom prst="rect">
            <a:avLst/>
          </a:prstGeom>
          <a:noFill/>
        </p:spPr>
        <p:txBody>
          <a:bodyPr wrap="square" rtlCol="0">
            <a:spAutoFit/>
          </a:bodyPr>
          <a:lstStyle/>
          <a:p>
            <a:r>
              <a:rPr lang="en-US" sz="2400" dirty="0">
                <a:solidFill>
                  <a:prstClr val="white"/>
                </a:solidFill>
              </a:rPr>
              <a:t>External reviewers included representatives from:</a:t>
            </a:r>
          </a:p>
        </p:txBody>
      </p:sp>
    </p:spTree>
    <p:extLst>
      <p:ext uri="{BB962C8B-B14F-4D97-AF65-F5344CB8AC3E}">
        <p14:creationId xmlns:p14="http://schemas.microsoft.com/office/powerpoint/2010/main" val="104676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783322"/>
            <a:ext cx="8539566" cy="707886"/>
          </a:xfrm>
        </p:spPr>
        <p:txBody>
          <a:bodyPr anchor="ctr" anchorCtr="0">
            <a:noAutofit/>
          </a:bodyPr>
          <a:lstStyle/>
          <a:p>
            <a:r>
              <a:rPr lang="en-US" dirty="0"/>
              <a:t>HOW TO USE THE DOCUMENT</a:t>
            </a:r>
          </a:p>
        </p:txBody>
      </p:sp>
    </p:spTree>
    <p:extLst>
      <p:ext uri="{BB962C8B-B14F-4D97-AF65-F5344CB8AC3E}">
        <p14:creationId xmlns:p14="http://schemas.microsoft.com/office/powerpoint/2010/main" val="357872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646331"/>
          </a:xfrm>
          <a:prstGeom prst="rect">
            <a:avLst/>
          </a:prstGeom>
          <a:noFill/>
        </p:spPr>
        <p:txBody>
          <a:bodyPr wrap="square" rtlCol="0">
            <a:spAutoFit/>
          </a:bodyPr>
          <a:lstStyle/>
          <a:p>
            <a:r>
              <a:rPr lang="en-US" dirty="0">
                <a:solidFill>
                  <a:prstClr val="white"/>
                </a:solidFill>
              </a:rPr>
              <a:t>The primary audience for the document are providers who utilize drug testing in clinical settings.</a:t>
            </a:r>
          </a:p>
        </p:txBody>
      </p:sp>
      <p:sp>
        <p:nvSpPr>
          <p:cNvPr id="5" name="Rectangle 4"/>
          <p:cNvSpPr/>
          <p:nvPr/>
        </p:nvSpPr>
        <p:spPr>
          <a:xfrm>
            <a:off x="333467" y="2450590"/>
            <a:ext cx="8294485" cy="2585323"/>
          </a:xfrm>
          <a:prstGeom prst="rect">
            <a:avLst/>
          </a:prstGeom>
        </p:spPr>
        <p:txBody>
          <a:bodyPr wrap="square">
            <a:spAutoFit/>
          </a:bodyPr>
          <a:lstStyle/>
          <a:p>
            <a:r>
              <a:rPr lang="en-US" b="1" dirty="0">
                <a:solidFill>
                  <a:schemeClr val="accent6">
                    <a:lumMod val="40000"/>
                    <a:lumOff val="60000"/>
                  </a:schemeClr>
                </a:solidFill>
              </a:rPr>
              <a:t>Providers</a:t>
            </a:r>
            <a:r>
              <a:rPr lang="en-US" dirty="0"/>
              <a:t> are encouraged to utilize this consensus document to improve their quality of care, recognizing that it will be necessary to seek supplemental information when questions arise that this document does not comprehensively address. </a:t>
            </a:r>
          </a:p>
          <a:p>
            <a:endParaRPr lang="en-US" dirty="0"/>
          </a:p>
          <a:p>
            <a:r>
              <a:rPr lang="en-US" b="1" dirty="0">
                <a:solidFill>
                  <a:schemeClr val="accent6">
                    <a:lumMod val="40000"/>
                    <a:lumOff val="60000"/>
                  </a:schemeClr>
                </a:solidFill>
              </a:rPr>
              <a:t>Healthcare administrators </a:t>
            </a:r>
            <a:r>
              <a:rPr lang="en-US" dirty="0"/>
              <a:t>in residential, outpatient and other settings should reference this document as a guide for appropriate practice related to drug testing. This document may inform policy decisions related to establishing or improving a drug testing program in a variety of clinical settings. </a:t>
            </a:r>
          </a:p>
          <a:p>
            <a:endParaRPr lang="en-US" dirty="0"/>
          </a:p>
        </p:txBody>
      </p:sp>
      <p:sp>
        <p:nvSpPr>
          <p:cNvPr id="6" name="TextBox 5"/>
          <p:cNvSpPr txBox="1"/>
          <p:nvPr/>
        </p:nvSpPr>
        <p:spPr>
          <a:xfrm>
            <a:off x="333467" y="1620571"/>
            <a:ext cx="70617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7921782" y="4844282"/>
            <a:ext cx="70617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809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707886"/>
          </a:xfrm>
          <a:prstGeom prst="rect">
            <a:avLst/>
          </a:prstGeom>
          <a:noFill/>
        </p:spPr>
        <p:txBody>
          <a:bodyPr wrap="square" rtlCol="0">
            <a:spAutoFit/>
          </a:bodyPr>
          <a:lstStyle/>
          <a:p>
            <a:r>
              <a:rPr lang="en-US" sz="2000" dirty="0">
                <a:solidFill>
                  <a:prstClr val="white"/>
                </a:solidFill>
              </a:rPr>
              <a:t>Payers may use the document as a reference, but it is not designed to translate directly to payer policies.</a:t>
            </a:r>
          </a:p>
        </p:txBody>
      </p:sp>
      <p:sp>
        <p:nvSpPr>
          <p:cNvPr id="5" name="Rectangle 4"/>
          <p:cNvSpPr/>
          <p:nvPr/>
        </p:nvSpPr>
        <p:spPr>
          <a:xfrm>
            <a:off x="333467" y="2450590"/>
            <a:ext cx="8294485" cy="1938992"/>
          </a:xfrm>
          <a:prstGeom prst="rect">
            <a:avLst/>
          </a:prstGeom>
        </p:spPr>
        <p:txBody>
          <a:bodyPr wrap="square">
            <a:spAutoFit/>
          </a:bodyPr>
          <a:lstStyle/>
          <a:p>
            <a:r>
              <a:rPr lang="en-US" sz="2400" dirty="0"/>
              <a:t>It would be inappropriate to translate the statement that ‘during the initial phase of treatment, drug testing should be at least weekly’ into a payer policy that will not reimburse drug tests that are more frequent than weekly. </a:t>
            </a:r>
          </a:p>
          <a:p>
            <a:endParaRPr lang="en-US" sz="2400" dirty="0"/>
          </a:p>
        </p:txBody>
      </p:sp>
      <p:sp>
        <p:nvSpPr>
          <p:cNvPr id="6" name="TextBox 5"/>
          <p:cNvSpPr txBox="1"/>
          <p:nvPr/>
        </p:nvSpPr>
        <p:spPr>
          <a:xfrm>
            <a:off x="333467" y="1620571"/>
            <a:ext cx="70617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7921782" y="3927917"/>
            <a:ext cx="70617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372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770622"/>
            <a:ext cx="8539566" cy="707886"/>
          </a:xfrm>
        </p:spPr>
        <p:txBody>
          <a:bodyPr anchor="ctr" anchorCtr="0">
            <a:noAutofit/>
          </a:bodyPr>
          <a:lstStyle/>
          <a:p>
            <a:r>
              <a:rPr lang="en-US" dirty="0"/>
              <a:t>PRINCIPLES OF DRUG TESTING</a:t>
            </a:r>
          </a:p>
        </p:txBody>
      </p:sp>
    </p:spTree>
    <p:extLst>
      <p:ext uri="{BB962C8B-B14F-4D97-AF65-F5344CB8AC3E}">
        <p14:creationId xmlns:p14="http://schemas.microsoft.com/office/powerpoint/2010/main" val="2084440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1280160"/>
            <a:ext cx="9144000" cy="5577840"/>
          </a:xfrm>
          <a:prstGeom prst="rect">
            <a:avLst/>
          </a:prstGeom>
        </p:spPr>
      </p:pic>
      <p:sp>
        <p:nvSpPr>
          <p:cNvPr id="6" name="TextBox 5"/>
          <p:cNvSpPr txBox="1"/>
          <p:nvPr/>
        </p:nvSpPr>
        <p:spPr>
          <a:xfrm>
            <a:off x="338328" y="0"/>
            <a:ext cx="6322480" cy="1280160"/>
          </a:xfrm>
          <a:prstGeom prst="rect">
            <a:avLst/>
          </a:prstGeom>
          <a:noFill/>
        </p:spPr>
        <p:txBody>
          <a:bodyPr wrap="square" rtlCol="0" anchor="ctr" anchorCtr="0">
            <a:noAutofit/>
          </a:bodyPr>
          <a:lstStyle/>
          <a:p>
            <a:pPr lvl="0"/>
            <a:r>
              <a:rPr lang="en-US" sz="2000" dirty="0"/>
              <a:t>Key principle: Providers should understand that </a:t>
            </a:r>
            <a:r>
              <a:rPr lang="en-US" sz="2000" b="1" dirty="0">
                <a:solidFill>
                  <a:schemeClr val="accent6">
                    <a:lumMod val="40000"/>
                    <a:lumOff val="60000"/>
                  </a:schemeClr>
                </a:solidFill>
              </a:rPr>
              <a:t>drug tests are designed to measure whether a particular substance has been used within a particular window of time</a:t>
            </a:r>
            <a:r>
              <a:rPr lang="en-US" sz="2000" dirty="0"/>
              <a:t>.</a:t>
            </a:r>
          </a:p>
        </p:txBody>
      </p:sp>
    </p:spTree>
    <p:extLst>
      <p:ext uri="{BB962C8B-B14F-4D97-AF65-F5344CB8AC3E}">
        <p14:creationId xmlns:p14="http://schemas.microsoft.com/office/powerpoint/2010/main" val="315888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256032"/>
            <a:ext cx="6922443" cy="1785104"/>
          </a:xfrm>
          <a:prstGeom prst="rect">
            <a:avLst/>
          </a:prstGeom>
          <a:noFill/>
        </p:spPr>
        <p:txBody>
          <a:bodyPr wrap="square" rtlCol="0">
            <a:spAutoFit/>
          </a:bodyPr>
          <a:lstStyle/>
          <a:p>
            <a:pPr>
              <a:spcAft>
                <a:spcPts val="1200"/>
              </a:spcAft>
            </a:pPr>
            <a:r>
              <a:rPr lang="en-US" sz="2000" dirty="0"/>
              <a:t>Drug test results </a:t>
            </a:r>
            <a:r>
              <a:rPr lang="en-US" sz="2000" b="1" dirty="0">
                <a:solidFill>
                  <a:schemeClr val="accent6">
                    <a:lumMod val="40000"/>
                    <a:lumOff val="60000"/>
                  </a:schemeClr>
                </a:solidFill>
              </a:rPr>
              <a:t>cannot</a:t>
            </a:r>
            <a:r>
              <a:rPr lang="en-US" sz="2000" dirty="0"/>
              <a:t>…</a:t>
            </a:r>
            <a:endParaRPr lang="en-US" sz="2000" dirty="0">
              <a:solidFill>
                <a:prstClr val="white"/>
              </a:solidFill>
            </a:endParaRPr>
          </a:p>
          <a:p>
            <a:pPr marL="285750" indent="-285750">
              <a:buFont typeface="Arial" panose="020B0604020202020204" pitchFamily="34" charset="0"/>
              <a:buChar char="•"/>
            </a:pPr>
            <a:r>
              <a:rPr lang="en-US" sz="2000" dirty="0"/>
              <a:t>Prove that substance use has not occurred</a:t>
            </a:r>
          </a:p>
          <a:p>
            <a:pPr marL="285750" indent="-285750">
              <a:buFont typeface="Arial" panose="020B0604020202020204" pitchFamily="34" charset="0"/>
              <a:buChar char="•"/>
            </a:pPr>
            <a:r>
              <a:rPr lang="en-US" sz="2000" dirty="0"/>
              <a:t>Identify every possible substance that may have been used</a:t>
            </a:r>
          </a:p>
          <a:p>
            <a:pPr marL="285750" indent="-285750">
              <a:buFont typeface="Arial" panose="020B0604020202020204" pitchFamily="34" charset="0"/>
              <a:buChar char="•"/>
            </a:pPr>
            <a:r>
              <a:rPr lang="en-US" sz="2000" dirty="0"/>
              <a:t>Rule out an SUD</a:t>
            </a:r>
          </a:p>
          <a:p>
            <a:pPr marL="285750" indent="-285750">
              <a:buFont typeface="Arial" panose="020B0604020202020204" pitchFamily="34" charset="0"/>
              <a:buChar char="•"/>
            </a:pPr>
            <a:r>
              <a:rPr lang="en-US" sz="2000" dirty="0"/>
              <a:t>Diagnose an SUD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06599"/>
            <a:ext cx="9144000" cy="4864101"/>
          </a:xfrm>
          <a:prstGeom prst="rect">
            <a:avLst/>
          </a:prstGeom>
        </p:spPr>
      </p:pic>
    </p:spTree>
    <p:extLst>
      <p:ext uri="{BB962C8B-B14F-4D97-AF65-F5344CB8AC3E}">
        <p14:creationId xmlns:p14="http://schemas.microsoft.com/office/powerpoint/2010/main" val="2488628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7" y="256032"/>
            <a:ext cx="8598843" cy="2554545"/>
          </a:xfrm>
          <a:prstGeom prst="rect">
            <a:avLst/>
          </a:prstGeom>
          <a:noFill/>
        </p:spPr>
        <p:txBody>
          <a:bodyPr wrap="square" rtlCol="0">
            <a:spAutoFit/>
          </a:bodyPr>
          <a:lstStyle/>
          <a:p>
            <a:r>
              <a:rPr lang="en-US" sz="2000" dirty="0"/>
              <a:t>Other principles of drug testing:</a:t>
            </a:r>
            <a:endParaRPr lang="en-US" sz="2000" dirty="0">
              <a:solidFill>
                <a:prstClr val="white"/>
              </a:solidFill>
            </a:endParaRPr>
          </a:p>
          <a:p>
            <a:pPr lvl="0"/>
            <a:endParaRPr lang="en-US" sz="2000" dirty="0"/>
          </a:p>
          <a:p>
            <a:pPr marL="285750" lvl="0" indent="-285750">
              <a:buFont typeface="Arial" panose="020B0604020202020204" pitchFamily="34" charset="0"/>
              <a:buChar char="•"/>
            </a:pPr>
            <a:r>
              <a:rPr lang="en-US" sz="2000" dirty="0"/>
              <a:t>Combined with a patient's </a:t>
            </a:r>
            <a:r>
              <a:rPr lang="en-US" sz="2000" b="1" dirty="0">
                <a:solidFill>
                  <a:schemeClr val="accent6">
                    <a:lumMod val="40000"/>
                    <a:lumOff val="60000"/>
                  </a:schemeClr>
                </a:solidFill>
              </a:rPr>
              <a:t>self-report</a:t>
            </a:r>
          </a:p>
          <a:p>
            <a:pPr marL="285750" lvl="0" indent="-285750">
              <a:buFont typeface="Arial" panose="020B0604020202020204" pitchFamily="34" charset="0"/>
              <a:buChar char="•"/>
            </a:pPr>
            <a:r>
              <a:rPr lang="en-US" sz="2000" dirty="0"/>
              <a:t>Used as a </a:t>
            </a:r>
            <a:r>
              <a:rPr lang="en-US" sz="2000" b="1" dirty="0">
                <a:solidFill>
                  <a:schemeClr val="accent6">
                    <a:lumMod val="40000"/>
                    <a:lumOff val="60000"/>
                  </a:schemeClr>
                </a:solidFill>
              </a:rPr>
              <a:t>therapeutic tool</a:t>
            </a:r>
          </a:p>
          <a:p>
            <a:pPr marL="285750" lvl="0" indent="-285750">
              <a:buFont typeface="Arial" panose="020B0604020202020204" pitchFamily="34" charset="0"/>
              <a:buChar char="•"/>
            </a:pPr>
            <a:r>
              <a:rPr lang="en-US" sz="2000" b="1" dirty="0">
                <a:solidFill>
                  <a:schemeClr val="accent6">
                    <a:lumMod val="40000"/>
                    <a:lumOff val="60000"/>
                  </a:schemeClr>
                </a:solidFill>
              </a:rPr>
              <a:t>Performed at intake </a:t>
            </a:r>
            <a:r>
              <a:rPr lang="en-US" sz="2000" dirty="0"/>
              <a:t>to assist in a patient's initial assessment and treatment planning</a:t>
            </a:r>
          </a:p>
          <a:p>
            <a:pPr marL="285750" indent="-285750">
              <a:buFont typeface="Arial" panose="020B0604020202020204" pitchFamily="34" charset="0"/>
              <a:buChar char="•"/>
            </a:pPr>
            <a:r>
              <a:rPr lang="en-US" sz="2000" b="1" dirty="0">
                <a:solidFill>
                  <a:schemeClr val="accent6">
                    <a:lumMod val="40000"/>
                    <a:lumOff val="60000"/>
                  </a:schemeClr>
                </a:solidFill>
              </a:rPr>
              <a:t>Used to monitor </a:t>
            </a:r>
            <a:r>
              <a:rPr lang="en-US" sz="2000" dirty="0"/>
              <a:t>recent substance use in all addiction treatment settings</a:t>
            </a:r>
          </a:p>
          <a:p>
            <a:pPr marL="285750" lvl="0" indent="-285750">
              <a:buFont typeface="Arial" panose="020B0604020202020204" pitchFamily="34" charset="0"/>
              <a:buChar char="•"/>
            </a:pPr>
            <a:r>
              <a:rPr lang="en-US" sz="2000" dirty="0"/>
              <a:t>Used to monitor the effectiveness of a patient’s </a:t>
            </a:r>
            <a:r>
              <a:rPr lang="en-US" sz="2000" b="1" dirty="0">
                <a:solidFill>
                  <a:schemeClr val="accent6">
                    <a:lumMod val="40000"/>
                    <a:lumOff val="60000"/>
                  </a:schemeClr>
                </a:solidFill>
              </a:rPr>
              <a:t>treatment plan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58647"/>
            <a:ext cx="9144000" cy="3699353"/>
          </a:xfrm>
          <a:prstGeom prst="rect">
            <a:avLst/>
          </a:prstGeom>
        </p:spPr>
      </p:pic>
    </p:spTree>
    <p:extLst>
      <p:ext uri="{BB962C8B-B14F-4D97-AF65-F5344CB8AC3E}">
        <p14:creationId xmlns:p14="http://schemas.microsoft.com/office/powerpoint/2010/main" val="109900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10" y="2567422"/>
            <a:ext cx="8539566" cy="692182"/>
          </a:xfrm>
        </p:spPr>
        <p:txBody>
          <a:bodyPr/>
          <a:lstStyle/>
          <a:p>
            <a:r>
              <a:rPr lang="en-US" dirty="0"/>
              <a:t>PROCESS OF DRUG TESTING</a:t>
            </a:r>
          </a:p>
        </p:txBody>
      </p:sp>
    </p:spTree>
    <p:extLst>
      <p:ext uri="{BB962C8B-B14F-4D97-AF65-F5344CB8AC3E}">
        <p14:creationId xmlns:p14="http://schemas.microsoft.com/office/powerpoint/2010/main" val="253261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523220"/>
          </a:xfrm>
          <a:prstGeom prst="rect">
            <a:avLst/>
          </a:prstGeom>
          <a:noFill/>
        </p:spPr>
        <p:txBody>
          <a:bodyPr wrap="square" rtlCol="0">
            <a:spAutoFit/>
          </a:bodyPr>
          <a:lstStyle/>
          <a:p>
            <a:r>
              <a:rPr lang="en-US" sz="2800" dirty="0"/>
              <a:t>Presumptive and Definitive Tests</a:t>
            </a:r>
            <a:endParaRPr lang="en-US" sz="28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493413" y="1186003"/>
            <a:ext cx="8040987" cy="4431983"/>
          </a:xfrm>
          <a:prstGeom prst="rect">
            <a:avLst/>
          </a:prstGeom>
          <a:noFill/>
        </p:spPr>
        <p:txBody>
          <a:bodyPr wrap="square" rtlCol="0">
            <a:spAutoFit/>
          </a:bodyPr>
          <a:lstStyle/>
          <a:p>
            <a:r>
              <a:rPr lang="en-US" sz="2400" b="1" dirty="0">
                <a:solidFill>
                  <a:schemeClr val="accent6">
                    <a:lumMod val="40000"/>
                    <a:lumOff val="60000"/>
                  </a:schemeClr>
                </a:solidFill>
              </a:rPr>
              <a:t>Technology</a:t>
            </a:r>
            <a:endParaRPr lang="en-US" sz="2400" dirty="0"/>
          </a:p>
          <a:p>
            <a:pPr marL="285750" indent="-285750">
              <a:buFont typeface="Arial" panose="020B0604020202020204" pitchFamily="34" charset="0"/>
              <a:buChar char="•"/>
            </a:pPr>
            <a:r>
              <a:rPr lang="en-US" sz="2400" dirty="0"/>
              <a:t>Immunoassay</a:t>
            </a:r>
          </a:p>
          <a:p>
            <a:pPr marL="285750" indent="-285750">
              <a:buFont typeface="Arial" panose="020B0604020202020204" pitchFamily="34" charset="0"/>
              <a:buChar char="•"/>
            </a:pPr>
            <a:r>
              <a:rPr lang="en-US" sz="2400" dirty="0"/>
              <a:t>Various chromatography and mass spectrometry techniques</a:t>
            </a:r>
          </a:p>
          <a:p>
            <a:pPr marL="285750" indent="-285750">
              <a:buFont typeface="Arial" panose="020B0604020202020204" pitchFamily="34" charset="0"/>
              <a:buChar char="•"/>
            </a:pPr>
            <a:endParaRPr lang="en-US" sz="2400" dirty="0"/>
          </a:p>
          <a:p>
            <a:r>
              <a:rPr lang="en-US" sz="2400" b="1" dirty="0">
                <a:solidFill>
                  <a:schemeClr val="accent6">
                    <a:lumMod val="40000"/>
                    <a:lumOff val="60000"/>
                  </a:schemeClr>
                </a:solidFill>
              </a:rPr>
              <a:t>Capability</a:t>
            </a:r>
            <a:endParaRPr lang="en-US" sz="2400" dirty="0"/>
          </a:p>
          <a:p>
            <a:pPr marL="285750" indent="-285750">
              <a:buFont typeface="Arial" panose="020B0604020202020204" pitchFamily="34" charset="0"/>
              <a:buChar char="•"/>
            </a:pPr>
            <a:r>
              <a:rPr lang="en-US" sz="2400" dirty="0"/>
              <a:t>Sensitivity</a:t>
            </a:r>
          </a:p>
          <a:p>
            <a:pPr marL="285750" indent="-285750">
              <a:buFont typeface="Arial" panose="020B0604020202020204" pitchFamily="34" charset="0"/>
              <a:buChar char="•"/>
            </a:pPr>
            <a:r>
              <a:rPr lang="en-US" sz="2400" dirty="0"/>
              <a:t>Specificity</a:t>
            </a:r>
          </a:p>
          <a:p>
            <a:pPr marL="285750" indent="-285750">
              <a:buFont typeface="Arial" panose="020B0604020202020204" pitchFamily="34" charset="0"/>
              <a:buChar char="•"/>
            </a:pPr>
            <a:endParaRPr lang="en-US" sz="2400" dirty="0"/>
          </a:p>
          <a:p>
            <a:r>
              <a:rPr lang="en-US" sz="2400" b="1" dirty="0">
                <a:solidFill>
                  <a:schemeClr val="accent6">
                    <a:lumMod val="40000"/>
                    <a:lumOff val="60000"/>
                  </a:schemeClr>
                </a:solidFill>
              </a:rPr>
              <a:t>Common model</a:t>
            </a:r>
            <a:r>
              <a:rPr lang="en-US" sz="2400" dirty="0"/>
              <a:t> </a:t>
            </a:r>
          </a:p>
          <a:p>
            <a:pPr marL="285750" indent="-285750">
              <a:buFont typeface="Arial" panose="020B0604020202020204" pitchFamily="34" charset="0"/>
              <a:buChar char="•"/>
            </a:pPr>
            <a:r>
              <a:rPr lang="en-US" sz="2400" dirty="0"/>
              <a:t>Screen with immunoassays</a:t>
            </a:r>
          </a:p>
          <a:p>
            <a:pPr marL="285750" indent="-285750">
              <a:buFont typeface="Arial" panose="020B0604020202020204" pitchFamily="34" charset="0"/>
              <a:buChar char="•"/>
            </a:pPr>
            <a:r>
              <a:rPr lang="en-US" sz="2400" dirty="0"/>
              <a:t>Confirm with a more specific test to rule out false-positives</a:t>
            </a:r>
          </a:p>
          <a:p>
            <a:endParaRPr lang="en-US" dirty="0"/>
          </a:p>
        </p:txBody>
      </p:sp>
    </p:spTree>
    <p:extLst>
      <p:ext uri="{BB962C8B-B14F-4D97-AF65-F5344CB8AC3E}">
        <p14:creationId xmlns:p14="http://schemas.microsoft.com/office/powerpoint/2010/main" val="11686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240" y="-7434"/>
            <a:ext cx="4187952" cy="6281928"/>
          </a:xfrm>
          <a:prstGeom prst="rect">
            <a:avLst/>
          </a:prstGeom>
        </p:spPr>
      </p:pic>
      <p:sp>
        <p:nvSpPr>
          <p:cNvPr id="2" name="Text Placeholder 1"/>
          <p:cNvSpPr>
            <a:spLocks noGrp="1"/>
          </p:cNvSpPr>
          <p:nvPr>
            <p:ph type="body" idx="2"/>
          </p:nvPr>
        </p:nvSpPr>
        <p:spPr>
          <a:xfrm>
            <a:off x="121920" y="1691640"/>
            <a:ext cx="4846320" cy="4114800"/>
          </a:xfrm>
        </p:spPr>
        <p:txBody>
          <a:bodyPr anchor="ctr"/>
          <a:lstStyle/>
          <a:p>
            <a:pPr marL="342900" indent="-342900">
              <a:buFont typeface="+mj-lt"/>
              <a:buAutoNum type="arabicPeriod"/>
            </a:pPr>
            <a:r>
              <a:rPr lang="en-US" sz="1950" dirty="0"/>
              <a:t>Why Do We Need  This </a:t>
            </a:r>
            <a:r>
              <a:rPr lang="en-US" sz="1950" dirty="0" err="1"/>
              <a:t>Consenus</a:t>
            </a:r>
            <a:r>
              <a:rPr lang="en-US" sz="1950" dirty="0"/>
              <a:t> Document?</a:t>
            </a:r>
          </a:p>
          <a:p>
            <a:pPr marL="342900" indent="-342900">
              <a:buFont typeface="+mj-lt"/>
              <a:buAutoNum type="arabicPeriod"/>
            </a:pPr>
            <a:r>
              <a:rPr lang="en-US" sz="1950" dirty="0"/>
              <a:t>Context</a:t>
            </a:r>
          </a:p>
          <a:p>
            <a:pPr marL="342900" indent="-342900">
              <a:buFont typeface="+mj-lt"/>
              <a:buAutoNum type="arabicPeriod"/>
            </a:pPr>
            <a:r>
              <a:rPr lang="en-US" sz="1950" dirty="0"/>
              <a:t>Document Development</a:t>
            </a:r>
          </a:p>
          <a:p>
            <a:pPr marL="342900" indent="-342900">
              <a:buFont typeface="+mj-lt"/>
              <a:buAutoNum type="arabicPeriod"/>
            </a:pPr>
            <a:r>
              <a:rPr lang="en-US" sz="1950" dirty="0"/>
              <a:t>How to Use The Document</a:t>
            </a:r>
          </a:p>
          <a:p>
            <a:pPr marL="342900" indent="-342900">
              <a:buFont typeface="+mj-lt"/>
              <a:buAutoNum type="arabicPeriod"/>
            </a:pPr>
            <a:r>
              <a:rPr lang="en-US" sz="1950" dirty="0"/>
              <a:t>Principles of Drug Testing</a:t>
            </a:r>
          </a:p>
          <a:p>
            <a:pPr marL="342900" indent="-342900">
              <a:buFont typeface="+mj-lt"/>
              <a:buAutoNum type="arabicPeriod"/>
            </a:pPr>
            <a:r>
              <a:rPr lang="en-US" sz="1950" dirty="0"/>
              <a:t>Process of Drug Testing</a:t>
            </a:r>
          </a:p>
          <a:p>
            <a:pPr marL="342900" indent="-342900">
              <a:buFont typeface="+mj-lt"/>
              <a:buAutoNum type="arabicPeriod"/>
            </a:pPr>
            <a:r>
              <a:rPr lang="en-US" sz="1950" dirty="0"/>
              <a:t>Biological Matrices</a:t>
            </a:r>
          </a:p>
          <a:p>
            <a:pPr marL="342900" indent="-342900">
              <a:buFont typeface="+mj-lt"/>
              <a:buAutoNum type="arabicPeriod"/>
            </a:pPr>
            <a:r>
              <a:rPr lang="en-US" sz="1950" dirty="0"/>
              <a:t>Settings</a:t>
            </a:r>
          </a:p>
          <a:p>
            <a:pPr marL="342900" indent="-342900">
              <a:buFont typeface="+mj-lt"/>
              <a:buAutoNum type="arabicPeriod"/>
            </a:pPr>
            <a:r>
              <a:rPr lang="en-US" sz="1950" dirty="0"/>
              <a:t>Special Populations</a:t>
            </a:r>
          </a:p>
          <a:p>
            <a:pPr marL="342900" indent="-342900">
              <a:buFont typeface="+mj-lt"/>
              <a:buAutoNum type="arabicPeriod"/>
            </a:pPr>
            <a:r>
              <a:rPr lang="en-US" sz="1950" dirty="0"/>
              <a:t>Common Clinical Questions</a:t>
            </a:r>
          </a:p>
          <a:p>
            <a:pPr marL="342900" indent="-342900">
              <a:buFont typeface="+mj-lt"/>
              <a:buAutoNum type="arabicPeriod"/>
            </a:pPr>
            <a:r>
              <a:rPr lang="en-US" sz="1950" dirty="0"/>
              <a:t>Additional Information About Drug Testing</a:t>
            </a:r>
          </a:p>
        </p:txBody>
      </p:sp>
      <p:sp>
        <p:nvSpPr>
          <p:cNvPr id="4" name="Title 3"/>
          <p:cNvSpPr>
            <a:spLocks noGrp="1"/>
          </p:cNvSpPr>
          <p:nvPr>
            <p:ph type="title"/>
          </p:nvPr>
        </p:nvSpPr>
        <p:spPr>
          <a:xfrm>
            <a:off x="411480" y="358047"/>
            <a:ext cx="4177937" cy="1077562"/>
          </a:xfrm>
        </p:spPr>
        <p:txBody>
          <a:bodyPr anchor="ctr"/>
          <a:lstStyle/>
          <a:p>
            <a:r>
              <a:rPr lang="en-US" dirty="0"/>
              <a:t>PRESENTATION OUTLINE</a:t>
            </a:r>
          </a:p>
        </p:txBody>
      </p:sp>
    </p:spTree>
    <p:extLst>
      <p:ext uri="{BB962C8B-B14F-4D97-AF65-F5344CB8AC3E}">
        <p14:creationId xmlns:p14="http://schemas.microsoft.com/office/powerpoint/2010/main" val="2393851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Presumptive Tests</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333467" y="875612"/>
            <a:ext cx="628310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Should be </a:t>
            </a:r>
            <a:r>
              <a:rPr lang="en-US" sz="2000" b="1" dirty="0">
                <a:solidFill>
                  <a:schemeClr val="accent6">
                    <a:lumMod val="40000"/>
                    <a:lumOff val="60000"/>
                  </a:schemeClr>
                </a:solidFill>
              </a:rPr>
              <a:t>routine</a:t>
            </a:r>
          </a:p>
          <a:p>
            <a:pPr marL="285750" indent="-285750">
              <a:buFont typeface="Arial" panose="020B0604020202020204" pitchFamily="34" charset="0"/>
              <a:buChar char="•"/>
            </a:pPr>
            <a:r>
              <a:rPr lang="en-US" sz="2000" dirty="0"/>
              <a:t>Used when it is a priority to have </a:t>
            </a:r>
            <a:r>
              <a:rPr lang="en-US" sz="2000" b="1" dirty="0">
                <a:solidFill>
                  <a:schemeClr val="accent6">
                    <a:lumMod val="40000"/>
                    <a:lumOff val="60000"/>
                  </a:schemeClr>
                </a:solidFill>
              </a:rPr>
              <a:t>more immediate </a:t>
            </a:r>
            <a:r>
              <a:rPr lang="en-US" sz="2000" dirty="0"/>
              <a:t>(although </a:t>
            </a:r>
            <a:r>
              <a:rPr lang="en-US" sz="2000" b="1" dirty="0">
                <a:solidFill>
                  <a:schemeClr val="accent6">
                    <a:lumMod val="40000"/>
                    <a:lumOff val="60000"/>
                  </a:schemeClr>
                </a:solidFill>
              </a:rPr>
              <a:t>less accurate </a:t>
            </a:r>
            <a:r>
              <a:rPr lang="en-US" sz="2000" dirty="0"/>
              <a:t>results)</a:t>
            </a:r>
          </a:p>
          <a:p>
            <a:pPr marL="285750" indent="-285750">
              <a:buFont typeface="Arial" panose="020B0604020202020204" pitchFamily="34" charset="0"/>
              <a:buChar char="•"/>
            </a:pPr>
            <a:r>
              <a:rPr lang="en-US" sz="2000" dirty="0"/>
              <a:t>Not always necessary to use a confirmatory test if patient confirms that he or she used a substance detected by a presumptive test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43" y="2774715"/>
            <a:ext cx="5214257" cy="3480726"/>
          </a:xfrm>
          <a:prstGeom prst="rect">
            <a:avLst/>
          </a:prstGeom>
        </p:spPr>
      </p:pic>
    </p:spTree>
    <p:extLst>
      <p:ext uri="{BB962C8B-B14F-4D97-AF65-F5344CB8AC3E}">
        <p14:creationId xmlns:p14="http://schemas.microsoft.com/office/powerpoint/2010/main" val="26115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Definitive Tests</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793588"/>
            <a:ext cx="9144000" cy="3064412"/>
          </a:xfrm>
          <a:prstGeom prst="rect">
            <a:avLst/>
          </a:prstGeom>
        </p:spPr>
      </p:pic>
      <p:sp>
        <p:nvSpPr>
          <p:cNvPr id="5" name="TextBox 4"/>
          <p:cNvSpPr txBox="1"/>
          <p:nvPr/>
        </p:nvSpPr>
        <p:spPr>
          <a:xfrm>
            <a:off x="333467" y="777559"/>
            <a:ext cx="760221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Whenever a provider wants to: </a:t>
            </a:r>
          </a:p>
          <a:p>
            <a:pPr marL="742950" lvl="1" indent="-285750">
              <a:buFont typeface="Arial" panose="020B0604020202020204" pitchFamily="34" charset="0"/>
              <a:buChar char="•"/>
            </a:pPr>
            <a:r>
              <a:rPr lang="en-US" sz="2000" dirty="0"/>
              <a:t>Detect </a:t>
            </a:r>
            <a:r>
              <a:rPr lang="en-US" sz="2000" b="1" dirty="0">
                <a:solidFill>
                  <a:schemeClr val="accent6">
                    <a:lumMod val="40000"/>
                    <a:lumOff val="60000"/>
                  </a:schemeClr>
                </a:solidFill>
              </a:rPr>
              <a:t>specific substances</a:t>
            </a:r>
            <a:r>
              <a:rPr lang="en-US" sz="2000" dirty="0"/>
              <a:t> not targeted by presumptive tests </a:t>
            </a:r>
          </a:p>
          <a:p>
            <a:pPr marL="742950" lvl="1" indent="-285750">
              <a:buFont typeface="Arial" panose="020B0604020202020204" pitchFamily="34" charset="0"/>
              <a:buChar char="•"/>
            </a:pPr>
            <a:r>
              <a:rPr lang="en-US" sz="2000" b="1" dirty="0">
                <a:solidFill>
                  <a:schemeClr val="accent6">
                    <a:lumMod val="40000"/>
                    <a:lumOff val="60000"/>
                  </a:schemeClr>
                </a:solidFill>
              </a:rPr>
              <a:t>Quantify</a:t>
            </a:r>
            <a:r>
              <a:rPr lang="en-US" sz="2000" dirty="0"/>
              <a:t> levels of the substance present</a:t>
            </a:r>
          </a:p>
          <a:p>
            <a:pPr marL="742950" lvl="1" indent="-285750">
              <a:buFont typeface="Arial" panose="020B0604020202020204" pitchFamily="34" charset="0"/>
              <a:buChar char="•"/>
            </a:pPr>
            <a:r>
              <a:rPr lang="en-US" sz="2000" b="1" dirty="0">
                <a:solidFill>
                  <a:schemeClr val="accent6">
                    <a:lumMod val="40000"/>
                    <a:lumOff val="60000"/>
                  </a:schemeClr>
                </a:solidFill>
              </a:rPr>
              <a:t>Refine the accuracy </a:t>
            </a:r>
            <a:r>
              <a:rPr lang="en-US" sz="2000" dirty="0"/>
              <a:t>of the results</a:t>
            </a:r>
          </a:p>
          <a:p>
            <a:pPr marL="285750" indent="-285750">
              <a:buFont typeface="Arial" panose="020B0604020202020204" pitchFamily="34" charset="0"/>
              <a:buChar char="•"/>
            </a:pPr>
            <a:r>
              <a:rPr lang="en-US" sz="2000" dirty="0"/>
              <a:t>When the results inform clinical decisions with major clinical or non-clinical implications for the patient</a:t>
            </a:r>
          </a:p>
          <a:p>
            <a:pPr marL="285750" indent="-285750">
              <a:buFont typeface="Arial" panose="020B0604020202020204" pitchFamily="34" charset="0"/>
              <a:buChar char="•"/>
            </a:pPr>
            <a:r>
              <a:rPr lang="en-US" sz="2000" dirty="0"/>
              <a:t>If a patient disputes the findings of a presumptive test</a:t>
            </a:r>
          </a:p>
          <a:p>
            <a:pPr marL="285750" indent="-285750">
              <a:buFont typeface="Arial" panose="020B0604020202020204" pitchFamily="34" charset="0"/>
              <a:buChar char="•"/>
            </a:pPr>
            <a:r>
              <a:rPr lang="en-US" sz="2000" dirty="0"/>
              <a:t>Consider if presumptive test results are negative, but the patient exhibits signs of relapse</a:t>
            </a:r>
          </a:p>
        </p:txBody>
      </p:sp>
    </p:spTree>
    <p:extLst>
      <p:ext uri="{BB962C8B-B14F-4D97-AF65-F5344CB8AC3E}">
        <p14:creationId xmlns:p14="http://schemas.microsoft.com/office/powerpoint/2010/main" val="3166876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950562" cy="707886"/>
          </a:xfrm>
          <a:prstGeom prst="rect">
            <a:avLst/>
          </a:prstGeom>
          <a:noFill/>
        </p:spPr>
        <p:txBody>
          <a:bodyPr wrap="square" rtlCol="0">
            <a:spAutoFit/>
          </a:bodyPr>
          <a:lstStyle/>
          <a:p>
            <a:pPr lvl="0"/>
            <a:r>
              <a:rPr lang="en-US" sz="2000" dirty="0"/>
              <a:t>Attach a meaningful therapeutic response to test results, both positive and negative, and deliver it to patients as quickly as possible.</a:t>
            </a: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950613" y="1123314"/>
            <a:ext cx="7215613" cy="4985980"/>
          </a:xfrm>
          <a:prstGeom prst="rect">
            <a:avLst/>
          </a:prstGeom>
          <a:noFill/>
        </p:spPr>
        <p:txBody>
          <a:bodyPr wrap="square" rtlCol="0">
            <a:spAutoFit/>
          </a:bodyPr>
          <a:lstStyle/>
          <a:p>
            <a:pPr lvl="0"/>
            <a:endParaRPr lang="en-US" sz="2000" dirty="0"/>
          </a:p>
          <a:p>
            <a:pPr lvl="0"/>
            <a:r>
              <a:rPr lang="en-US" sz="2000" b="1" dirty="0">
                <a:solidFill>
                  <a:schemeClr val="accent6">
                    <a:lumMod val="40000"/>
                    <a:lumOff val="60000"/>
                  </a:schemeClr>
                </a:solidFill>
              </a:rPr>
              <a:t>Positive presumptive test results</a:t>
            </a:r>
          </a:p>
          <a:p>
            <a:pPr marL="285750" lvl="0" indent="-285750">
              <a:buFont typeface="Arial" panose="020B0604020202020204" pitchFamily="34" charset="0"/>
              <a:buChar char="•"/>
            </a:pPr>
            <a:r>
              <a:rPr lang="en-US" sz="2000" dirty="0"/>
              <a:t>Speak with the patient</a:t>
            </a:r>
          </a:p>
          <a:p>
            <a:pPr marL="285750" indent="-285750">
              <a:buFont typeface="Arial" panose="020B0604020202020204" pitchFamily="34" charset="0"/>
              <a:buChar char="•"/>
            </a:pPr>
            <a:r>
              <a:rPr lang="en-US" sz="2000" dirty="0"/>
              <a:t>Review all medications, herbal products, foods, and other potential causes of positive results </a:t>
            </a:r>
          </a:p>
          <a:p>
            <a:pPr marL="285750" indent="-285750">
              <a:buFont typeface="Arial" panose="020B0604020202020204" pitchFamily="34" charset="0"/>
              <a:buChar char="•"/>
            </a:pPr>
            <a:r>
              <a:rPr lang="en-US" sz="2000" dirty="0"/>
              <a:t>Seek definitive testing if the patient denies substance use</a:t>
            </a:r>
          </a:p>
          <a:p>
            <a:endParaRPr lang="en-US" sz="2000" dirty="0"/>
          </a:p>
          <a:p>
            <a:r>
              <a:rPr lang="en-US" sz="2000" b="1" dirty="0">
                <a:solidFill>
                  <a:schemeClr val="accent6">
                    <a:lumMod val="40000"/>
                    <a:lumOff val="60000"/>
                  </a:schemeClr>
                </a:solidFill>
              </a:rPr>
              <a:t>Positive definitive test result</a:t>
            </a:r>
          </a:p>
          <a:p>
            <a:pPr marL="285750" indent="-285750">
              <a:buFont typeface="Arial" panose="020B0604020202020204" pitchFamily="34" charset="0"/>
              <a:buChar char="•"/>
            </a:pPr>
            <a:r>
              <a:rPr lang="en-US" sz="2000" dirty="0"/>
              <a:t>Consider intensifying treatment or adding adjunctive treatments</a:t>
            </a:r>
          </a:p>
          <a:p>
            <a:pPr lvl="0"/>
            <a:endParaRPr lang="en-US" sz="2000" dirty="0"/>
          </a:p>
          <a:p>
            <a:r>
              <a:rPr lang="en-US" sz="2000" b="1" dirty="0">
                <a:solidFill>
                  <a:schemeClr val="accent6">
                    <a:lumMod val="40000"/>
                    <a:lumOff val="60000"/>
                  </a:schemeClr>
                </a:solidFill>
              </a:rPr>
              <a:t>Suspected inaccurate results</a:t>
            </a:r>
          </a:p>
          <a:p>
            <a:pPr marL="285750" indent="-285750">
              <a:buFont typeface="Arial" panose="020B0604020202020204" pitchFamily="34" charset="0"/>
              <a:buChar char="•"/>
            </a:pPr>
            <a:r>
              <a:rPr lang="en-US" sz="2000" dirty="0"/>
              <a:t>Consider repeating the test, changing the test method, changing/adding to the test panel, adding specimen validity testing, or using a different matrix</a:t>
            </a:r>
          </a:p>
          <a:p>
            <a:endParaRPr lang="en-US" dirty="0"/>
          </a:p>
        </p:txBody>
      </p:sp>
    </p:spTree>
    <p:extLst>
      <p:ext uri="{BB962C8B-B14F-4D97-AF65-F5344CB8AC3E}">
        <p14:creationId xmlns:p14="http://schemas.microsoft.com/office/powerpoint/2010/main" val="3062840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8285430" cy="400110"/>
          </a:xfrm>
          <a:prstGeom prst="rect">
            <a:avLst/>
          </a:prstGeom>
          <a:noFill/>
        </p:spPr>
        <p:txBody>
          <a:bodyPr wrap="square" rtlCol="0">
            <a:spAutoFit/>
          </a:bodyPr>
          <a:lstStyle/>
          <a:p>
            <a:pPr lvl="0"/>
            <a:r>
              <a:rPr lang="en-US" sz="2000" dirty="0"/>
              <a:t>Frequency of testing should be dictated by patient acuity and level of care.</a:t>
            </a: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333467" y="1004933"/>
            <a:ext cx="7215613" cy="2862322"/>
          </a:xfrm>
          <a:prstGeom prst="rect">
            <a:avLst/>
          </a:prstGeom>
          <a:noFill/>
        </p:spPr>
        <p:txBody>
          <a:bodyPr wrap="square" rtlCol="0">
            <a:spAutoFit/>
          </a:bodyPr>
          <a:lstStyle/>
          <a:p>
            <a:r>
              <a:rPr lang="en-US" sz="2000" b="1" dirty="0">
                <a:solidFill>
                  <a:schemeClr val="accent6">
                    <a:lumMod val="40000"/>
                    <a:lumOff val="60000"/>
                  </a:schemeClr>
                </a:solidFill>
              </a:rPr>
              <a:t>Frequency</a:t>
            </a:r>
          </a:p>
          <a:p>
            <a:pPr marL="285750" indent="-285750">
              <a:buFont typeface="Arial" panose="020B0604020202020204" pitchFamily="34" charset="0"/>
              <a:buChar char="•"/>
            </a:pPr>
            <a:r>
              <a:rPr lang="en-US" sz="2000" dirty="0"/>
              <a:t>Initial phase of treatment: at least weekly</a:t>
            </a:r>
          </a:p>
          <a:p>
            <a:pPr marL="285750" indent="-285750">
              <a:buFont typeface="Arial" panose="020B0604020202020204" pitchFamily="34" charset="0"/>
              <a:buChar char="•"/>
            </a:pPr>
            <a:r>
              <a:rPr lang="en-US" sz="2000" dirty="0"/>
              <a:t>Stable in treatment: at least monthly (with consideration for less frequent testing)</a:t>
            </a:r>
          </a:p>
          <a:p>
            <a:pPr marL="285750" indent="-285750">
              <a:buFont typeface="Arial" panose="020B0604020202020204" pitchFamily="34" charset="0"/>
              <a:buChar char="•"/>
            </a:pPr>
            <a:endParaRPr lang="en-US" sz="2000" dirty="0"/>
          </a:p>
          <a:p>
            <a:r>
              <a:rPr lang="en-US" sz="2000" b="1" dirty="0">
                <a:solidFill>
                  <a:schemeClr val="accent6">
                    <a:lumMod val="40000"/>
                    <a:lumOff val="60000"/>
                  </a:schemeClr>
                </a:solidFill>
              </a:rPr>
              <a:t>Randomness</a:t>
            </a:r>
          </a:p>
          <a:p>
            <a:pPr marL="285750" indent="-285750">
              <a:buFont typeface="Arial" panose="020B0604020202020204" pitchFamily="34" charset="0"/>
              <a:buChar char="•"/>
            </a:pPr>
            <a:r>
              <a:rPr lang="en-US" sz="2000" dirty="0"/>
              <a:t>When possible, testing should occur on a random schedule</a:t>
            </a:r>
          </a:p>
          <a:p>
            <a:pPr marL="285750" indent="-285750">
              <a:buFont typeface="Arial" panose="020B0604020202020204" pitchFamily="34" charset="0"/>
              <a:buChar char="•"/>
            </a:pPr>
            <a:r>
              <a:rPr lang="en-US" sz="2000" dirty="0"/>
              <a:t>A random-interval schedule is preferable to a fixed-interval schedule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7811"/>
            <a:ext cx="9144000" cy="2880189"/>
          </a:xfrm>
          <a:prstGeom prst="rect">
            <a:avLst/>
          </a:prstGeom>
        </p:spPr>
      </p:pic>
    </p:spTree>
    <p:extLst>
      <p:ext uri="{BB962C8B-B14F-4D97-AF65-F5344CB8AC3E}">
        <p14:creationId xmlns:p14="http://schemas.microsoft.com/office/powerpoint/2010/main" val="268168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770622"/>
            <a:ext cx="8539566" cy="707886"/>
          </a:xfrm>
        </p:spPr>
        <p:txBody>
          <a:bodyPr anchor="ctr" anchorCtr="0">
            <a:noAutofit/>
          </a:bodyPr>
          <a:lstStyle/>
          <a:p>
            <a:r>
              <a:rPr lang="en-US" dirty="0"/>
              <a:t>BIOLOGICAL MATRICES</a:t>
            </a:r>
          </a:p>
        </p:txBody>
      </p:sp>
    </p:spTree>
    <p:extLst>
      <p:ext uri="{BB962C8B-B14F-4D97-AF65-F5344CB8AC3E}">
        <p14:creationId xmlns:p14="http://schemas.microsoft.com/office/powerpoint/2010/main" val="12651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8" y="254520"/>
            <a:ext cx="3171732" cy="461665"/>
          </a:xfrm>
          <a:prstGeom prst="rect">
            <a:avLst/>
          </a:prstGeom>
          <a:noFill/>
        </p:spPr>
        <p:txBody>
          <a:bodyPr wrap="square" rtlCol="0">
            <a:spAutoFit/>
          </a:bodyPr>
          <a:lstStyle/>
          <a:p>
            <a:r>
              <a:rPr lang="en-US" sz="2400" dirty="0"/>
              <a:t>Using Various Matrices</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437995" y="1060278"/>
            <a:ext cx="765009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Urine, blood, exhaled breath, oral fluid (saliva), sweat and hair</a:t>
            </a:r>
          </a:p>
          <a:p>
            <a:pPr marL="285750" indent="-285750">
              <a:buFont typeface="Arial" panose="020B0604020202020204" pitchFamily="34" charset="0"/>
              <a:buChar char="•"/>
            </a:pPr>
            <a:r>
              <a:rPr lang="en-US" sz="2000" dirty="0"/>
              <a:t>“Smarter” drug testing can mean using more than one matrix</a:t>
            </a:r>
          </a:p>
          <a:p>
            <a:pPr marL="285750" indent="-285750">
              <a:buFont typeface="Arial" panose="020B0604020202020204" pitchFamily="34" charset="0"/>
              <a:buChar char="•"/>
            </a:pPr>
            <a:r>
              <a:rPr lang="en-US" sz="2000" dirty="0"/>
              <a:t>Important to </a:t>
            </a:r>
            <a:r>
              <a:rPr lang="en-US" sz="2000" b="1" dirty="0">
                <a:solidFill>
                  <a:schemeClr val="accent6">
                    <a:lumMod val="40000"/>
                    <a:lumOff val="60000"/>
                  </a:schemeClr>
                </a:solidFill>
              </a:rPr>
              <a:t>understand the advantages and disadvantages </a:t>
            </a:r>
            <a:r>
              <a:rPr lang="en-US" sz="2000" dirty="0"/>
              <a:t>of each matrix</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51638"/>
            <a:ext cx="9144000" cy="3606362"/>
          </a:xfrm>
          <a:prstGeom prst="rect">
            <a:avLst/>
          </a:prstGeom>
        </p:spPr>
      </p:pic>
    </p:spTree>
    <p:extLst>
      <p:ext uri="{BB962C8B-B14F-4D97-AF65-F5344CB8AC3E}">
        <p14:creationId xmlns:p14="http://schemas.microsoft.com/office/powerpoint/2010/main" val="400862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Matrix Considerations</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333467" y="1312751"/>
            <a:ext cx="7832759" cy="332398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Window of detection</a:t>
            </a:r>
          </a:p>
          <a:p>
            <a:pPr marL="285750" lvl="0" indent="-285750">
              <a:buFont typeface="Arial" panose="020B0604020202020204" pitchFamily="34" charset="0"/>
              <a:buChar char="•"/>
            </a:pPr>
            <a:r>
              <a:rPr lang="en-US" sz="2400" dirty="0"/>
              <a:t>Time to obtain results (availability of POCT)</a:t>
            </a:r>
          </a:p>
          <a:p>
            <a:pPr marL="285750" lvl="0" indent="-285750">
              <a:buFont typeface="Arial" panose="020B0604020202020204" pitchFamily="34" charset="0"/>
              <a:buChar char="•"/>
            </a:pPr>
            <a:r>
              <a:rPr lang="en-US" sz="2400" dirty="0"/>
              <a:t>Ease of collection (need for trained personnel, collection facilities)</a:t>
            </a:r>
          </a:p>
          <a:p>
            <a:pPr marL="285750" lvl="0" indent="-285750">
              <a:buFont typeface="Arial" panose="020B0604020202020204" pitchFamily="34" charset="0"/>
              <a:buChar char="•"/>
            </a:pPr>
            <a:r>
              <a:rPr lang="en-US" sz="2400" dirty="0"/>
              <a:t>Invasiveness/unpleasantness of collection</a:t>
            </a:r>
          </a:p>
          <a:p>
            <a:pPr marL="285750" lvl="0" indent="-285750">
              <a:buFont typeface="Arial" panose="020B0604020202020204" pitchFamily="34" charset="0"/>
              <a:buChar char="•"/>
            </a:pPr>
            <a:r>
              <a:rPr lang="en-US" sz="2400" dirty="0"/>
              <a:t>Availability of the sample (e.g., renal health, shy bladder, baldness, dry mouth)</a:t>
            </a:r>
          </a:p>
          <a:p>
            <a:pPr marL="285750" lvl="0" indent="-285750">
              <a:buFont typeface="Arial" panose="020B0604020202020204" pitchFamily="34" charset="0"/>
              <a:buChar char="•"/>
            </a:pPr>
            <a:r>
              <a:rPr lang="en-US" sz="2400" dirty="0"/>
              <a:t>Susceptibility of the sample to tampering</a:t>
            </a:r>
          </a:p>
          <a:p>
            <a:endParaRPr lang="en-US" dirty="0"/>
          </a:p>
        </p:txBody>
      </p:sp>
    </p:spTree>
    <p:extLst>
      <p:ext uri="{BB962C8B-B14F-4D97-AF65-F5344CB8AC3E}">
        <p14:creationId xmlns:p14="http://schemas.microsoft.com/office/powerpoint/2010/main" val="38748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829333" cy="830997"/>
          </a:xfrm>
          <a:prstGeom prst="rect">
            <a:avLst/>
          </a:prstGeom>
          <a:noFill/>
        </p:spPr>
        <p:txBody>
          <a:bodyPr wrap="square" rtlCol="0">
            <a:spAutoFit/>
          </a:bodyPr>
          <a:lstStyle/>
          <a:p>
            <a:r>
              <a:rPr lang="en-US" sz="2400" dirty="0"/>
              <a:t>Information about matrices’ </a:t>
            </a:r>
            <a:r>
              <a:rPr lang="en-US" sz="2400" b="1" dirty="0">
                <a:solidFill>
                  <a:schemeClr val="accent6">
                    <a:lumMod val="40000"/>
                    <a:lumOff val="60000"/>
                  </a:schemeClr>
                </a:solidFill>
              </a:rPr>
              <a:t>windows of detection </a:t>
            </a:r>
            <a:r>
              <a:rPr lang="en-US" sz="2400" dirty="0"/>
              <a:t>and </a:t>
            </a:r>
            <a:r>
              <a:rPr lang="en-US" sz="2400" b="1" dirty="0">
                <a:solidFill>
                  <a:schemeClr val="accent6">
                    <a:lumMod val="40000"/>
                    <a:lumOff val="60000"/>
                  </a:schemeClr>
                </a:solidFill>
              </a:rPr>
              <a:t>utility in addiction treatment</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60" y="1905000"/>
            <a:ext cx="7498080" cy="3325091"/>
          </a:xfrm>
          <a:prstGeom prst="rect">
            <a:avLst/>
          </a:prstGeom>
        </p:spPr>
      </p:pic>
    </p:spTree>
    <p:extLst>
      <p:ext uri="{BB962C8B-B14F-4D97-AF65-F5344CB8AC3E}">
        <p14:creationId xmlns:p14="http://schemas.microsoft.com/office/powerpoint/2010/main" val="2291365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b="1" dirty="0">
                <a:solidFill>
                  <a:schemeClr val="accent6">
                    <a:lumMod val="40000"/>
                    <a:lumOff val="60000"/>
                  </a:schemeClr>
                </a:solidFill>
              </a:rPr>
              <a:t>Additional considerations </a:t>
            </a:r>
            <a:r>
              <a:rPr lang="en-US" sz="2400" dirty="0"/>
              <a:t>for each matrix</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60" y="1427018"/>
            <a:ext cx="7498080" cy="3355095"/>
          </a:xfrm>
          <a:prstGeom prst="rect">
            <a:avLst/>
          </a:prstGeom>
        </p:spPr>
      </p:pic>
    </p:spTree>
    <p:extLst>
      <p:ext uri="{BB962C8B-B14F-4D97-AF65-F5344CB8AC3E}">
        <p14:creationId xmlns:p14="http://schemas.microsoft.com/office/powerpoint/2010/main" val="1712526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47800"/>
            <a:ext cx="9144000" cy="5410200"/>
          </a:xfrm>
          <a:prstGeom prst="rect">
            <a:avLst/>
          </a:prstGeom>
        </p:spPr>
      </p:pic>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Urine</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333467" y="623852"/>
            <a:ext cx="67248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Most </a:t>
            </a:r>
            <a:r>
              <a:rPr lang="en-US" sz="2000" b="1" dirty="0">
                <a:solidFill>
                  <a:schemeClr val="accent6">
                    <a:lumMod val="40000"/>
                    <a:lumOff val="60000"/>
                  </a:schemeClr>
                </a:solidFill>
              </a:rPr>
              <a:t>well-established</a:t>
            </a:r>
            <a:r>
              <a:rPr lang="en-US" sz="2000" dirty="0"/>
              <a:t> and </a:t>
            </a:r>
            <a:r>
              <a:rPr lang="en-US" sz="2000" b="1" dirty="0">
                <a:solidFill>
                  <a:schemeClr val="accent6">
                    <a:lumMod val="40000"/>
                    <a:lumOff val="60000"/>
                  </a:schemeClr>
                </a:solidFill>
              </a:rPr>
              <a:t>well-supported</a:t>
            </a:r>
            <a:r>
              <a:rPr lang="en-US" sz="2000" dirty="0"/>
              <a:t> matrix</a:t>
            </a:r>
          </a:p>
          <a:p>
            <a:pPr marL="285750" indent="-285750">
              <a:buFont typeface="Arial" panose="020B0604020202020204" pitchFamily="34" charset="0"/>
              <a:buChar char="•"/>
            </a:pPr>
            <a:r>
              <a:rPr lang="en-US" sz="2000" dirty="0"/>
              <a:t>Most </a:t>
            </a:r>
            <a:r>
              <a:rPr lang="en-US" sz="2000" b="1" dirty="0">
                <a:solidFill>
                  <a:schemeClr val="accent6">
                    <a:lumMod val="40000"/>
                    <a:lumOff val="60000"/>
                  </a:schemeClr>
                </a:solidFill>
              </a:rPr>
              <a:t>prone to tampering</a:t>
            </a:r>
          </a:p>
        </p:txBody>
      </p:sp>
    </p:spTree>
    <p:extLst>
      <p:ext uri="{BB962C8B-B14F-4D97-AF65-F5344CB8AC3E}">
        <p14:creationId xmlns:p14="http://schemas.microsoft.com/office/powerpoint/2010/main" val="140602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67" y="2514600"/>
            <a:ext cx="8539566" cy="1323439"/>
          </a:xfrm>
        </p:spPr>
        <p:txBody>
          <a:bodyPr>
            <a:noAutofit/>
          </a:bodyPr>
          <a:lstStyle/>
          <a:p>
            <a:r>
              <a:rPr lang="en-US" dirty="0"/>
              <a:t>WHY DO WE NEED THIS CONSENSUS DOCUMENT?</a:t>
            </a:r>
          </a:p>
        </p:txBody>
      </p:sp>
    </p:spTree>
    <p:extLst>
      <p:ext uri="{BB962C8B-B14F-4D97-AF65-F5344CB8AC3E}">
        <p14:creationId xmlns:p14="http://schemas.microsoft.com/office/powerpoint/2010/main" val="4232698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Oral Fluid</a:t>
            </a:r>
            <a:endParaRPr lang="en-US" sz="2400" dirty="0">
              <a:solidFill>
                <a:prstClr val="white"/>
              </a:solidFill>
            </a:endParaRP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sp>
        <p:nvSpPr>
          <p:cNvPr id="5" name="TextBox 4"/>
          <p:cNvSpPr txBox="1"/>
          <p:nvPr/>
        </p:nvSpPr>
        <p:spPr>
          <a:xfrm>
            <a:off x="333467" y="827842"/>
            <a:ext cx="8364219"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accent6">
                    <a:lumMod val="40000"/>
                    <a:lumOff val="60000"/>
                  </a:schemeClr>
                </a:solidFill>
              </a:rPr>
              <a:t>Appropriate</a:t>
            </a:r>
            <a:r>
              <a:rPr lang="en-US" sz="2400" dirty="0">
                <a:solidFill>
                  <a:schemeClr val="accent6">
                    <a:lumMod val="40000"/>
                    <a:lumOff val="60000"/>
                  </a:schemeClr>
                </a:solidFill>
              </a:rPr>
              <a:t> </a:t>
            </a:r>
            <a:r>
              <a:rPr lang="en-US" sz="2400" dirty="0"/>
              <a:t>for presumptive testing, but </a:t>
            </a:r>
            <a:r>
              <a:rPr lang="en-US" sz="2400" b="1" dirty="0">
                <a:solidFill>
                  <a:schemeClr val="accent6">
                    <a:lumMod val="40000"/>
                    <a:lumOff val="60000"/>
                  </a:schemeClr>
                </a:solidFill>
              </a:rPr>
              <a:t>does not have nearly such an extensive body of research </a:t>
            </a:r>
            <a:r>
              <a:rPr lang="en-US" sz="2400" dirty="0"/>
              <a:t>behind it as urine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solidFill>
                  <a:schemeClr val="accent6">
                    <a:lumMod val="40000"/>
                    <a:lumOff val="60000"/>
                  </a:schemeClr>
                </a:solidFill>
              </a:rPr>
              <a:t>Shorter window of detection </a:t>
            </a:r>
            <a:r>
              <a:rPr lang="en-US" sz="2400" dirty="0"/>
              <a:t>than urine (12-48 hours for most substances)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solidFill>
                  <a:schemeClr val="accent6">
                    <a:lumMod val="40000"/>
                    <a:lumOff val="60000"/>
                  </a:schemeClr>
                </a:solidFill>
              </a:rPr>
              <a:t>Advantages</a:t>
            </a:r>
            <a:r>
              <a:rPr lang="en-US" sz="2400" dirty="0"/>
              <a:t> include:</a:t>
            </a:r>
          </a:p>
          <a:p>
            <a:pPr marL="742950" lvl="1" indent="-285750">
              <a:buFont typeface="Arial" panose="020B0604020202020204" pitchFamily="34" charset="0"/>
              <a:buChar char="•"/>
            </a:pPr>
            <a:r>
              <a:rPr lang="en-US" sz="2400" dirty="0"/>
              <a:t>Unobtrusively collected </a:t>
            </a:r>
          </a:p>
          <a:p>
            <a:pPr marL="742950" lvl="1" indent="-285750">
              <a:buFont typeface="Arial" panose="020B0604020202020204" pitchFamily="34" charset="0"/>
              <a:buChar char="•"/>
            </a:pPr>
            <a:r>
              <a:rPr lang="en-US" sz="2400" dirty="0"/>
              <a:t>Does not require the same staff and bathroom facility resources</a:t>
            </a:r>
          </a:p>
          <a:p>
            <a:pPr marL="742950" lvl="1" indent="-285750">
              <a:buFont typeface="Arial" panose="020B0604020202020204" pitchFamily="34" charset="0"/>
              <a:buChar char="•"/>
            </a:pPr>
            <a:r>
              <a:rPr lang="en-US" sz="2400" dirty="0"/>
              <a:t>So far, does not suffer from the same sample tampering problems that urine has</a:t>
            </a:r>
          </a:p>
        </p:txBody>
      </p:sp>
    </p:spTree>
    <p:extLst>
      <p:ext uri="{BB962C8B-B14F-4D97-AF65-F5344CB8AC3E}">
        <p14:creationId xmlns:p14="http://schemas.microsoft.com/office/powerpoint/2010/main" val="3658176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783322"/>
            <a:ext cx="8539566" cy="707886"/>
          </a:xfrm>
        </p:spPr>
        <p:txBody>
          <a:bodyPr anchor="ctr" anchorCtr="0">
            <a:noAutofit/>
          </a:bodyPr>
          <a:lstStyle/>
          <a:p>
            <a:r>
              <a:rPr lang="en-US" dirty="0"/>
              <a:t>SETTINGS and LEVELS OF CARE</a:t>
            </a:r>
          </a:p>
        </p:txBody>
      </p:sp>
    </p:spTree>
    <p:extLst>
      <p:ext uri="{BB962C8B-B14F-4D97-AF65-F5344CB8AC3E}">
        <p14:creationId xmlns:p14="http://schemas.microsoft.com/office/powerpoint/2010/main" val="755721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image of ASAM levels of ca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8702" y="1383739"/>
            <a:ext cx="7725375" cy="4666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3467" y="254520"/>
            <a:ext cx="6949076" cy="830997"/>
          </a:xfrm>
          <a:prstGeom prst="rect">
            <a:avLst/>
          </a:prstGeom>
          <a:noFill/>
        </p:spPr>
        <p:txBody>
          <a:bodyPr wrap="square" rtlCol="0">
            <a:spAutoFit/>
          </a:bodyPr>
          <a:lstStyle/>
          <a:p>
            <a:r>
              <a:rPr lang="en-US" sz="2400" b="1" dirty="0"/>
              <a:t>The ASAM Criteria describes the continuum of addiction services using </a:t>
            </a:r>
            <a:r>
              <a:rPr lang="en-US" sz="2400" b="1" dirty="0">
                <a:solidFill>
                  <a:schemeClr val="accent6">
                    <a:lumMod val="40000"/>
                    <a:lumOff val="60000"/>
                  </a:schemeClr>
                </a:solidFill>
              </a:rPr>
              <a:t>five broad levels of care. </a:t>
            </a:r>
            <a:endParaRPr lang="en-US" sz="2400" dirty="0"/>
          </a:p>
        </p:txBody>
      </p:sp>
    </p:spTree>
    <p:extLst>
      <p:ext uri="{BB962C8B-B14F-4D97-AF65-F5344CB8AC3E}">
        <p14:creationId xmlns:p14="http://schemas.microsoft.com/office/powerpoint/2010/main" val="457167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090590" cy="830997"/>
          </a:xfrm>
          <a:prstGeom prst="rect">
            <a:avLst/>
          </a:prstGeom>
          <a:noFill/>
        </p:spPr>
        <p:txBody>
          <a:bodyPr wrap="square" rtlCol="0">
            <a:spAutoFit/>
          </a:bodyPr>
          <a:lstStyle/>
          <a:p>
            <a:r>
              <a:rPr lang="en-US" sz="2400" b="1" dirty="0">
                <a:solidFill>
                  <a:schemeClr val="accent6">
                    <a:lumMod val="40000"/>
                    <a:lumOff val="60000"/>
                  </a:schemeClr>
                </a:solidFill>
              </a:rPr>
              <a:t>Very little research </a:t>
            </a:r>
            <a:r>
              <a:rPr lang="en-US" sz="2400" dirty="0"/>
              <a:t>has examined optimal drug testing practices specific to ASAM levels of care.</a:t>
            </a:r>
          </a:p>
        </p:txBody>
      </p:sp>
      <p:sp>
        <p:nvSpPr>
          <p:cNvPr id="2" name="TextBox 1"/>
          <p:cNvSpPr txBox="1"/>
          <p:nvPr/>
        </p:nvSpPr>
        <p:spPr>
          <a:xfrm>
            <a:off x="2598342" y="1937441"/>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47562"/>
            <a:ext cx="9144000" cy="5110438"/>
          </a:xfrm>
          <a:prstGeom prst="rect">
            <a:avLst/>
          </a:prstGeom>
        </p:spPr>
      </p:pic>
    </p:spTree>
    <p:extLst>
      <p:ext uri="{BB962C8B-B14F-4D97-AF65-F5344CB8AC3E}">
        <p14:creationId xmlns:p14="http://schemas.microsoft.com/office/powerpoint/2010/main" val="153328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Levels of Care</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392297" y="670750"/>
            <a:ext cx="8098560"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t>Outpatient: </a:t>
            </a:r>
            <a:r>
              <a:rPr lang="en-US" sz="2000" b="1" dirty="0">
                <a:solidFill>
                  <a:schemeClr val="accent6">
                    <a:lumMod val="40000"/>
                    <a:lumOff val="60000"/>
                  </a:schemeClr>
                </a:solidFill>
              </a:rPr>
              <a:t>opportunity for substance use </a:t>
            </a:r>
            <a:r>
              <a:rPr lang="en-US" sz="2000" dirty="0"/>
              <a:t>is greater</a:t>
            </a:r>
          </a:p>
          <a:p>
            <a:pPr marL="285750" indent="-285750">
              <a:buFont typeface="Arial" panose="020B0604020202020204" pitchFamily="34" charset="0"/>
              <a:buChar char="•"/>
            </a:pPr>
            <a:r>
              <a:rPr lang="en-US" sz="2000" dirty="0"/>
              <a:t>Residential: importance of a </a:t>
            </a:r>
            <a:r>
              <a:rPr lang="en-US" sz="2000" b="1" dirty="0">
                <a:solidFill>
                  <a:schemeClr val="accent6">
                    <a:lumMod val="40000"/>
                    <a:lumOff val="60000"/>
                  </a:schemeClr>
                </a:solidFill>
              </a:rPr>
              <a:t>drug-free therapeutic environment</a:t>
            </a:r>
          </a:p>
          <a:p>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49400"/>
            <a:ext cx="9144000" cy="5308600"/>
          </a:xfrm>
          <a:prstGeom prst="rect">
            <a:avLst/>
          </a:prstGeom>
        </p:spPr>
      </p:pic>
    </p:spTree>
    <p:extLst>
      <p:ext uri="{BB962C8B-B14F-4D97-AF65-F5344CB8AC3E}">
        <p14:creationId xmlns:p14="http://schemas.microsoft.com/office/powerpoint/2010/main" val="1655938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Opioid Treatment Services</a:t>
            </a:r>
            <a:endParaRPr lang="en-US" sz="2400" dirty="0">
              <a:solidFill>
                <a:prstClr val="white"/>
              </a:solidFill>
            </a:endParaRPr>
          </a:p>
        </p:txBody>
      </p:sp>
      <p:sp>
        <p:nvSpPr>
          <p:cNvPr id="2" name="TextBox 1"/>
          <p:cNvSpPr txBox="1"/>
          <p:nvPr/>
        </p:nvSpPr>
        <p:spPr>
          <a:xfrm>
            <a:off x="896294" y="678043"/>
            <a:ext cx="7703420" cy="3170099"/>
          </a:xfrm>
          <a:prstGeom prst="rect">
            <a:avLst/>
          </a:prstGeom>
          <a:noFill/>
        </p:spPr>
        <p:txBody>
          <a:bodyPr wrap="square" rtlCol="0">
            <a:spAutoFit/>
          </a:bodyPr>
          <a:lstStyle/>
          <a:p>
            <a:pPr lvl="0"/>
            <a:r>
              <a:rPr lang="en-US" sz="2000" b="1" dirty="0">
                <a:solidFill>
                  <a:schemeClr val="accent6">
                    <a:lumMod val="40000"/>
                    <a:lumOff val="60000"/>
                  </a:schemeClr>
                </a:solidFill>
              </a:rPr>
              <a:t>Purposes </a:t>
            </a:r>
            <a:r>
              <a:rPr lang="en-US" sz="2000" dirty="0"/>
              <a:t>include:</a:t>
            </a:r>
            <a:endParaRPr lang="en-US" sz="2000" b="1" dirty="0">
              <a:solidFill>
                <a:schemeClr val="accent6">
                  <a:lumMod val="40000"/>
                  <a:lumOff val="60000"/>
                </a:schemeClr>
              </a:solidFill>
            </a:endParaRPr>
          </a:p>
          <a:p>
            <a:pPr marL="285750" lvl="0" indent="-285750">
              <a:buFont typeface="Arial" panose="020B0604020202020204" pitchFamily="34" charset="0"/>
              <a:buChar char="•"/>
            </a:pPr>
            <a:r>
              <a:rPr lang="en-US" sz="2000" dirty="0"/>
              <a:t>Detecting substance use </a:t>
            </a:r>
          </a:p>
          <a:p>
            <a:pPr marL="285750" lvl="0" indent="-285750">
              <a:buFont typeface="Arial" panose="020B0604020202020204" pitchFamily="34" charset="0"/>
              <a:buChar char="•"/>
            </a:pPr>
            <a:r>
              <a:rPr lang="en-US" sz="2000" dirty="0"/>
              <a:t>Monitoring  medication adherence </a:t>
            </a:r>
          </a:p>
          <a:p>
            <a:pPr marL="285750" lvl="0" indent="-285750">
              <a:buFont typeface="Arial" panose="020B0604020202020204" pitchFamily="34" charset="0"/>
              <a:buChar char="•"/>
            </a:pPr>
            <a:r>
              <a:rPr lang="en-US" sz="2000" dirty="0"/>
              <a:t>Monitoring possible diversion</a:t>
            </a:r>
          </a:p>
          <a:p>
            <a:pPr lvl="0"/>
            <a:endParaRPr lang="en-US" sz="2000" dirty="0"/>
          </a:p>
          <a:p>
            <a:r>
              <a:rPr lang="en-US" sz="2000" dirty="0"/>
              <a:t>Consider increasing drug testing frequency </a:t>
            </a:r>
            <a:r>
              <a:rPr lang="en-US" sz="2000" b="1" dirty="0">
                <a:solidFill>
                  <a:schemeClr val="accent6">
                    <a:lumMod val="40000"/>
                    <a:lumOff val="60000"/>
                  </a:schemeClr>
                </a:solidFill>
              </a:rPr>
              <a:t>during tapering </a:t>
            </a:r>
            <a:r>
              <a:rPr lang="en-US" sz="2000" dirty="0"/>
              <a:t>and in the period </a:t>
            </a:r>
            <a:r>
              <a:rPr lang="en-US" sz="2000" b="1" dirty="0">
                <a:solidFill>
                  <a:schemeClr val="accent6">
                    <a:lumMod val="40000"/>
                    <a:lumOff val="60000"/>
                  </a:schemeClr>
                </a:solidFill>
              </a:rPr>
              <a:t>after tapering</a:t>
            </a:r>
          </a:p>
          <a:p>
            <a:endParaRPr lang="en-US" sz="2000" dirty="0"/>
          </a:p>
          <a:p>
            <a:r>
              <a:rPr lang="en-US" sz="2000" dirty="0"/>
              <a:t>Providers should </a:t>
            </a:r>
            <a:r>
              <a:rPr lang="en-US" sz="2000" b="1" dirty="0">
                <a:solidFill>
                  <a:schemeClr val="accent6">
                    <a:lumMod val="40000"/>
                    <a:lumOff val="60000"/>
                  </a:schemeClr>
                </a:solidFill>
              </a:rPr>
              <a:t>understand metabolic pathways </a:t>
            </a:r>
            <a:r>
              <a:rPr lang="en-US" sz="2000" dirty="0"/>
              <a:t>of commonly prescribed opioids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0"/>
            <a:ext cx="9144000" cy="3048000"/>
          </a:xfrm>
          <a:prstGeom prst="rect">
            <a:avLst/>
          </a:prstGeom>
        </p:spPr>
      </p:pic>
    </p:spTree>
    <p:extLst>
      <p:ext uri="{BB962C8B-B14F-4D97-AF65-F5344CB8AC3E}">
        <p14:creationId xmlns:p14="http://schemas.microsoft.com/office/powerpoint/2010/main" val="556152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Opioid Treatment Programs</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829522" y="1113698"/>
            <a:ext cx="6721067" cy="646331"/>
          </a:xfrm>
          <a:prstGeom prst="rect">
            <a:avLst/>
          </a:prstGeom>
          <a:noFill/>
        </p:spPr>
        <p:txBody>
          <a:bodyPr wrap="square" rtlCol="0">
            <a:spAutoFit/>
          </a:bodyPr>
          <a:lstStyle/>
          <a:p>
            <a:endParaRPr lang="en-US" dirty="0"/>
          </a:p>
          <a:p>
            <a:endParaRPr lang="en-US" dirty="0"/>
          </a:p>
        </p:txBody>
      </p:sp>
      <p:sp>
        <p:nvSpPr>
          <p:cNvPr id="5" name="TextBox 4"/>
          <p:cNvSpPr txBox="1"/>
          <p:nvPr/>
        </p:nvSpPr>
        <p:spPr>
          <a:xfrm>
            <a:off x="333467" y="895426"/>
            <a:ext cx="652453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Eight times per year should be a </a:t>
            </a:r>
            <a:r>
              <a:rPr lang="en-US" sz="2000" b="1" dirty="0">
                <a:solidFill>
                  <a:schemeClr val="accent6">
                    <a:lumMod val="40000"/>
                    <a:lumOff val="60000"/>
                  </a:schemeClr>
                </a:solidFill>
              </a:rPr>
              <a:t>minimum</a:t>
            </a:r>
          </a:p>
          <a:p>
            <a:pPr marL="285750" indent="-285750">
              <a:buFont typeface="Arial" panose="020B0604020202020204" pitchFamily="34" charset="0"/>
              <a:buChar char="•"/>
            </a:pPr>
            <a:r>
              <a:rPr lang="en-US" sz="2000" dirty="0"/>
              <a:t>Unexpected test results can lead to </a:t>
            </a:r>
            <a:r>
              <a:rPr lang="en-US" sz="2000" b="1" dirty="0">
                <a:solidFill>
                  <a:schemeClr val="accent6">
                    <a:lumMod val="40000"/>
                    <a:lumOff val="60000"/>
                  </a:schemeClr>
                </a:solidFill>
              </a:rPr>
              <a:t>discontinuation or reduction of take home doses </a:t>
            </a:r>
            <a:r>
              <a:rPr lang="en-US" sz="2000" dirty="0"/>
              <a:t>of medication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43200"/>
            <a:ext cx="9144000" cy="4114800"/>
          </a:xfrm>
          <a:prstGeom prst="rect">
            <a:avLst/>
          </a:prstGeom>
        </p:spPr>
      </p:pic>
    </p:spTree>
    <p:extLst>
      <p:ext uri="{BB962C8B-B14F-4D97-AF65-F5344CB8AC3E}">
        <p14:creationId xmlns:p14="http://schemas.microsoft.com/office/powerpoint/2010/main" val="171785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Office-Based Opioid Treatment</a:t>
            </a:r>
            <a:endParaRPr lang="en-US" sz="2400" dirty="0">
              <a:solidFill>
                <a:prstClr val="white"/>
              </a:solidFill>
            </a:endParaRPr>
          </a:p>
        </p:txBody>
      </p:sp>
      <p:sp>
        <p:nvSpPr>
          <p:cNvPr id="2" name="TextBox 1"/>
          <p:cNvSpPr txBox="1"/>
          <p:nvPr/>
        </p:nvSpPr>
        <p:spPr>
          <a:xfrm>
            <a:off x="389297" y="839016"/>
            <a:ext cx="8319274"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Frequency should be </a:t>
            </a:r>
            <a:r>
              <a:rPr lang="en-US" sz="2000" b="1" dirty="0">
                <a:solidFill>
                  <a:schemeClr val="accent6">
                    <a:lumMod val="40000"/>
                    <a:lumOff val="60000"/>
                  </a:schemeClr>
                </a:solidFill>
              </a:rPr>
              <a:t>at least monthly</a:t>
            </a:r>
            <a:r>
              <a:rPr lang="en-US" sz="2000" dirty="0"/>
              <a:t>, unless otherwise clinically indicated. Patients who are stable in their recovery may require less frequent testing.</a:t>
            </a:r>
          </a:p>
          <a:p>
            <a:pPr marL="285750" indent="-285750">
              <a:buFont typeface="Arial" panose="020B0604020202020204" pitchFamily="34" charset="0"/>
              <a:buChar char="•"/>
            </a:pPr>
            <a:r>
              <a:rPr lang="en-US" sz="2000" dirty="0"/>
              <a:t>Frequent office visits, Prescription Monitoring Programs, observed dosing, and medication counts can also help </a:t>
            </a:r>
            <a:r>
              <a:rPr lang="en-US" sz="2000" b="1" dirty="0">
                <a:solidFill>
                  <a:schemeClr val="accent6">
                    <a:lumMod val="40000"/>
                    <a:lumOff val="60000"/>
                  </a:schemeClr>
                </a:solidFill>
              </a:rPr>
              <a:t>address diversion</a:t>
            </a:r>
          </a:p>
          <a:p>
            <a:pPr lvl="0"/>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08095"/>
            <a:ext cx="9144000" cy="3749905"/>
          </a:xfrm>
          <a:prstGeom prst="rect">
            <a:avLst/>
          </a:prstGeom>
        </p:spPr>
      </p:pic>
    </p:spTree>
    <p:extLst>
      <p:ext uri="{BB962C8B-B14F-4D97-AF65-F5344CB8AC3E}">
        <p14:creationId xmlns:p14="http://schemas.microsoft.com/office/powerpoint/2010/main" val="1007560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Recovery Residences</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441594" y="1113698"/>
            <a:ext cx="7012151"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solidFill>
                  <a:schemeClr val="accent6">
                    <a:lumMod val="40000"/>
                    <a:lumOff val="60000"/>
                  </a:schemeClr>
                </a:solidFill>
              </a:rPr>
              <a:t>Weekly random </a:t>
            </a:r>
            <a:r>
              <a:rPr lang="en-US" sz="2000" dirty="0"/>
              <a:t>drug testing is appropriate</a:t>
            </a:r>
          </a:p>
          <a:p>
            <a:pPr marL="285750" lvl="0" indent="-285750">
              <a:buFont typeface="Arial" panose="020B0604020202020204" pitchFamily="34" charset="0"/>
              <a:buChar char="•"/>
            </a:pPr>
            <a:r>
              <a:rPr lang="en-US" sz="2000" dirty="0"/>
              <a:t>If expelled, patients should be able to </a:t>
            </a:r>
            <a:r>
              <a:rPr lang="en-US" sz="2000" b="1" dirty="0">
                <a:solidFill>
                  <a:schemeClr val="accent6">
                    <a:lumMod val="40000"/>
                    <a:lumOff val="60000"/>
                  </a:schemeClr>
                </a:solidFill>
              </a:rPr>
              <a:t>continue an ongoing therapeutic relationship </a:t>
            </a:r>
            <a:r>
              <a:rPr lang="en-US" sz="2000" dirty="0"/>
              <a:t>with outpatient addiction treatment provider(s)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70231"/>
            <a:ext cx="9144000" cy="3087769"/>
          </a:xfrm>
          <a:prstGeom prst="rect">
            <a:avLst/>
          </a:prstGeom>
        </p:spPr>
      </p:pic>
    </p:spTree>
    <p:extLst>
      <p:ext uri="{BB962C8B-B14F-4D97-AF65-F5344CB8AC3E}">
        <p14:creationId xmlns:p14="http://schemas.microsoft.com/office/powerpoint/2010/main" val="1992311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800870"/>
            <a:ext cx="8539566" cy="707886"/>
          </a:xfrm>
        </p:spPr>
        <p:txBody>
          <a:bodyPr anchor="ctr" anchorCtr="0">
            <a:noAutofit/>
          </a:bodyPr>
          <a:lstStyle/>
          <a:p>
            <a:r>
              <a:rPr lang="en-US" dirty="0"/>
              <a:t>SPECIAL POPULATIONS</a:t>
            </a:r>
          </a:p>
        </p:txBody>
      </p:sp>
    </p:spTree>
    <p:extLst>
      <p:ext uri="{BB962C8B-B14F-4D97-AF65-F5344CB8AC3E}">
        <p14:creationId xmlns:p14="http://schemas.microsoft.com/office/powerpoint/2010/main" val="337607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4486" y="5166360"/>
            <a:ext cx="7003225" cy="1097280"/>
          </a:xfrm>
          <a:prstGeom prst="rect">
            <a:avLst/>
          </a:prstGeom>
          <a:noFill/>
        </p:spPr>
        <p:txBody>
          <a:bodyPr wrap="square" rtlCol="0" anchor="ctr">
            <a:noAutofit/>
          </a:bodyPr>
          <a:lstStyle/>
          <a:p>
            <a:r>
              <a:rPr lang="en-US" sz="2000" dirty="0"/>
              <a:t>Until now, there has been </a:t>
            </a:r>
            <a:r>
              <a:rPr lang="en-US" sz="2000" b="1" dirty="0">
                <a:solidFill>
                  <a:schemeClr val="accent6">
                    <a:lumMod val="40000"/>
                    <a:lumOff val="60000"/>
                  </a:schemeClr>
                </a:solidFill>
              </a:rPr>
              <a:t>no specific guidance </a:t>
            </a:r>
            <a:r>
              <a:rPr lang="en-US" sz="2000" dirty="0"/>
              <a:t>about how to effectively utilize drug testing in clinical settings to help identify, treat, and support the recovery of patients with addictions.</a:t>
            </a:r>
          </a:p>
        </p:txBody>
      </p:sp>
      <p:pic>
        <p:nvPicPr>
          <p:cNvPr id="5" name="Picture 4"/>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66360"/>
          </a:xfrm>
          <a:prstGeom prst="rect">
            <a:avLst/>
          </a:prstGeom>
        </p:spPr>
      </p:pic>
    </p:spTree>
    <p:extLst>
      <p:ext uri="{BB962C8B-B14F-4D97-AF65-F5344CB8AC3E}">
        <p14:creationId xmlns:p14="http://schemas.microsoft.com/office/powerpoint/2010/main" val="1154044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Adolescents</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829522" y="833041"/>
            <a:ext cx="7269449" cy="2831544"/>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Document addresses </a:t>
            </a:r>
            <a:r>
              <a:rPr lang="en-US" sz="2000" b="1" dirty="0">
                <a:solidFill>
                  <a:schemeClr val="accent6">
                    <a:lumMod val="40000"/>
                    <a:lumOff val="60000"/>
                  </a:schemeClr>
                </a:solidFill>
              </a:rPr>
              <a:t>general healthcare settings</a:t>
            </a:r>
          </a:p>
          <a:p>
            <a:pPr marL="285750" lvl="0" indent="-285750">
              <a:buFont typeface="Arial" panose="020B0604020202020204" pitchFamily="34" charset="0"/>
              <a:buChar char="•"/>
            </a:pPr>
            <a:r>
              <a:rPr lang="en-US" sz="2000" dirty="0"/>
              <a:t>Drug testing can be used for </a:t>
            </a:r>
            <a:r>
              <a:rPr lang="en-US" sz="2000" b="1" dirty="0">
                <a:solidFill>
                  <a:schemeClr val="accent6">
                    <a:lumMod val="40000"/>
                    <a:lumOff val="60000"/>
                  </a:schemeClr>
                </a:solidFill>
              </a:rPr>
              <a:t>early identification </a:t>
            </a:r>
            <a:r>
              <a:rPr lang="en-US" sz="2000" dirty="0"/>
              <a:t>of substance use</a:t>
            </a:r>
          </a:p>
          <a:p>
            <a:pPr marL="285750" lvl="0" indent="-285750">
              <a:buFont typeface="Arial" panose="020B0604020202020204" pitchFamily="34" charset="0"/>
              <a:buChar char="•"/>
            </a:pPr>
            <a:r>
              <a:rPr lang="en-US" sz="2000" dirty="0"/>
              <a:t>Drug testing can be used to </a:t>
            </a:r>
            <a:r>
              <a:rPr lang="en-US" sz="2000" b="1" dirty="0">
                <a:solidFill>
                  <a:schemeClr val="accent6">
                    <a:lumMod val="40000"/>
                    <a:lumOff val="60000"/>
                  </a:schemeClr>
                </a:solidFill>
              </a:rPr>
              <a:t>monitor</a:t>
            </a:r>
            <a:r>
              <a:rPr lang="en-US" sz="2000" dirty="0"/>
              <a:t> adolescents in addiction treatment or recovery from an SUD </a:t>
            </a:r>
          </a:p>
          <a:p>
            <a:pPr marL="285750" lvl="0" indent="-285750">
              <a:buFont typeface="Arial" panose="020B0604020202020204" pitchFamily="34" charset="0"/>
              <a:buChar char="•"/>
            </a:pPr>
            <a:r>
              <a:rPr lang="en-US" sz="2000" dirty="0"/>
              <a:t>Providers </a:t>
            </a:r>
            <a:r>
              <a:rPr lang="en-US" sz="2000" b="1" dirty="0">
                <a:solidFill>
                  <a:schemeClr val="accent6">
                    <a:lumMod val="40000"/>
                    <a:lumOff val="60000"/>
                  </a:schemeClr>
                </a:solidFill>
              </a:rPr>
              <a:t>should not encourage </a:t>
            </a:r>
            <a:r>
              <a:rPr lang="en-US" sz="2000" dirty="0"/>
              <a:t>the use of home drug testing</a:t>
            </a:r>
          </a:p>
          <a:p>
            <a:pPr marL="285750" indent="-285750">
              <a:buFont typeface="Arial" panose="020B0604020202020204" pitchFamily="34" charset="0"/>
              <a:buChar char="•"/>
            </a:pPr>
            <a:r>
              <a:rPr lang="en-US" sz="2000" dirty="0"/>
              <a:t>Testing</a:t>
            </a:r>
            <a:r>
              <a:rPr lang="en-US" sz="2000" b="1" dirty="0">
                <a:solidFill>
                  <a:schemeClr val="accent6">
                    <a:lumMod val="40000"/>
                    <a:lumOff val="60000"/>
                  </a:schemeClr>
                </a:solidFill>
              </a:rPr>
              <a:t> without consent is not appropriate</a:t>
            </a:r>
            <a:r>
              <a:rPr lang="en-US" sz="2000" dirty="0"/>
              <a:t>, except in emergency situations (e.g., accidents, suicide attempts, seizures)</a:t>
            </a:r>
          </a:p>
          <a:p>
            <a:pPr lvl="0"/>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63806"/>
            <a:ext cx="9144000" cy="2794194"/>
          </a:xfrm>
          <a:prstGeom prst="rect">
            <a:avLst/>
          </a:prstGeom>
        </p:spPr>
      </p:pic>
    </p:spTree>
    <p:extLst>
      <p:ext uri="{BB962C8B-B14F-4D97-AF65-F5344CB8AC3E}">
        <p14:creationId xmlns:p14="http://schemas.microsoft.com/office/powerpoint/2010/main" val="912856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Pregnant Patients</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333467" y="848664"/>
            <a:ext cx="851843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Document addresses </a:t>
            </a:r>
            <a:r>
              <a:rPr lang="en-US" b="1" dirty="0">
                <a:solidFill>
                  <a:schemeClr val="accent6">
                    <a:lumMod val="40000"/>
                    <a:lumOff val="60000"/>
                  </a:schemeClr>
                </a:solidFill>
              </a:rPr>
              <a:t>general healthcare settings</a:t>
            </a:r>
          </a:p>
          <a:p>
            <a:pPr marL="285750" lvl="0" indent="-285750">
              <a:buFont typeface="Arial" panose="020B0604020202020204" pitchFamily="34" charset="0"/>
              <a:buChar char="•"/>
            </a:pPr>
            <a:r>
              <a:rPr lang="en-US" dirty="0"/>
              <a:t>Be aware of the </a:t>
            </a:r>
            <a:r>
              <a:rPr lang="en-US" b="1" dirty="0">
                <a:solidFill>
                  <a:schemeClr val="accent6">
                    <a:lumMod val="40000"/>
                    <a:lumOff val="60000"/>
                  </a:schemeClr>
                </a:solidFill>
              </a:rPr>
              <a:t>adverse legal and social consequences </a:t>
            </a:r>
            <a:r>
              <a:rPr lang="en-US" dirty="0"/>
              <a:t>of detecting substance use among pregnant women</a:t>
            </a:r>
          </a:p>
          <a:p>
            <a:pPr marL="285750" lvl="0" indent="-285750">
              <a:buFont typeface="Arial" panose="020B0604020202020204" pitchFamily="34" charset="0"/>
              <a:buChar char="•"/>
            </a:pPr>
            <a:r>
              <a:rPr lang="en-US" dirty="0"/>
              <a:t>Be familiar with </a:t>
            </a:r>
            <a:r>
              <a:rPr lang="en-US" b="1" dirty="0">
                <a:solidFill>
                  <a:schemeClr val="accent6">
                    <a:lumMod val="40000"/>
                    <a:lumOff val="60000"/>
                  </a:schemeClr>
                </a:solidFill>
              </a:rPr>
              <a:t>local and state reporting requirements </a:t>
            </a:r>
            <a:r>
              <a:rPr lang="en-US" dirty="0"/>
              <a:t>before conducting a drug test and relay this information to their patient before conducting a drug test</a:t>
            </a:r>
          </a:p>
          <a:p>
            <a:pPr marL="285750" indent="-285750">
              <a:buFont typeface="Arial" panose="020B0604020202020204" pitchFamily="34" charset="0"/>
              <a:buChar char="•"/>
            </a:pPr>
            <a:r>
              <a:rPr lang="en-US" dirty="0"/>
              <a:t>Comprehensive </a:t>
            </a:r>
            <a:r>
              <a:rPr lang="en-US" b="1" dirty="0">
                <a:solidFill>
                  <a:schemeClr val="accent6">
                    <a:lumMod val="40000"/>
                    <a:lumOff val="60000"/>
                  </a:schemeClr>
                </a:solidFill>
              </a:rPr>
              <a:t>substance use assessment</a:t>
            </a:r>
            <a:r>
              <a:rPr lang="en-US" dirty="0"/>
              <a:t>, which may include drug testing, </a:t>
            </a:r>
            <a:r>
              <a:rPr lang="en-US" b="1" dirty="0">
                <a:solidFill>
                  <a:schemeClr val="accent6">
                    <a:lumMod val="40000"/>
                    <a:lumOff val="60000"/>
                  </a:schemeClr>
                </a:solidFill>
              </a:rPr>
              <a:t>is part of obstetrical best practices</a:t>
            </a:r>
            <a:r>
              <a:rPr lang="en-US" dirty="0"/>
              <a:t>. </a:t>
            </a:r>
          </a:p>
          <a:p>
            <a:pPr marL="285750" indent="-285750">
              <a:buFont typeface="Arial" panose="020B0604020202020204" pitchFamily="34" charset="0"/>
              <a:buChar char="•"/>
            </a:pPr>
            <a:r>
              <a:rPr lang="en-US" dirty="0"/>
              <a:t>Providers working with this population should </a:t>
            </a:r>
            <a:r>
              <a:rPr lang="en-US" b="1" dirty="0">
                <a:solidFill>
                  <a:schemeClr val="accent6">
                    <a:lumMod val="40000"/>
                    <a:lumOff val="60000"/>
                  </a:schemeClr>
                </a:solidFill>
              </a:rPr>
              <a:t>learn about </a:t>
            </a:r>
            <a:r>
              <a:rPr lang="en-US" dirty="0"/>
              <a:t>and </a:t>
            </a:r>
            <a:r>
              <a:rPr lang="en-US" b="1" dirty="0">
                <a:solidFill>
                  <a:schemeClr val="accent6">
                    <a:lumMod val="40000"/>
                    <a:lumOff val="60000"/>
                  </a:schemeClr>
                </a:solidFill>
              </a:rPr>
              <a:t>appropriately use </a:t>
            </a:r>
            <a:r>
              <a:rPr lang="en-US" dirty="0"/>
              <a:t>clinical laboratory tests.</a:t>
            </a:r>
          </a:p>
          <a:p>
            <a:pPr lvl="0"/>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5102" y="3162300"/>
            <a:ext cx="5768898" cy="3124200"/>
          </a:xfrm>
          <a:prstGeom prst="rect">
            <a:avLst/>
          </a:prstGeom>
        </p:spPr>
      </p:pic>
    </p:spTree>
    <p:extLst>
      <p:ext uri="{BB962C8B-B14F-4D97-AF65-F5344CB8AC3E}">
        <p14:creationId xmlns:p14="http://schemas.microsoft.com/office/powerpoint/2010/main" val="318586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People in  Recovery</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829522" y="833041"/>
            <a:ext cx="6721067"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Appropriate to conduct drug testing for a </a:t>
            </a:r>
            <a:r>
              <a:rPr lang="en-US" sz="2000" b="1" dirty="0">
                <a:solidFill>
                  <a:schemeClr val="accent6">
                    <a:lumMod val="40000"/>
                    <a:lumOff val="60000"/>
                  </a:schemeClr>
                </a:solidFill>
              </a:rPr>
              <a:t>minimum of five years </a:t>
            </a:r>
            <a:r>
              <a:rPr lang="en-US" sz="2000" dirty="0"/>
              <a:t>in healthcare settings</a:t>
            </a:r>
          </a:p>
          <a:p>
            <a:pPr marL="285750" lvl="0" indent="-285750">
              <a:buFont typeface="Arial" panose="020B0604020202020204" pitchFamily="34" charset="0"/>
              <a:buChar char="•"/>
            </a:pPr>
            <a:r>
              <a:rPr lang="en-US" sz="2000" dirty="0"/>
              <a:t>Appropriate </a:t>
            </a:r>
            <a:r>
              <a:rPr lang="en-US" sz="2000" b="1" dirty="0">
                <a:solidFill>
                  <a:schemeClr val="accent6">
                    <a:lumMod val="40000"/>
                    <a:lumOff val="60000"/>
                  </a:schemeClr>
                </a:solidFill>
              </a:rPr>
              <a:t>frequency depends on the severity and chronicity </a:t>
            </a:r>
            <a:r>
              <a:rPr lang="en-US" sz="2000" dirty="0"/>
              <a:t>of the patient's addiction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43362"/>
            <a:ext cx="9144000" cy="2814638"/>
          </a:xfrm>
          <a:prstGeom prst="rect">
            <a:avLst/>
          </a:prstGeom>
        </p:spPr>
      </p:pic>
    </p:spTree>
    <p:extLst>
      <p:ext uri="{BB962C8B-B14F-4D97-AF65-F5344CB8AC3E}">
        <p14:creationId xmlns:p14="http://schemas.microsoft.com/office/powerpoint/2010/main" val="1951754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461665"/>
          </a:xfrm>
          <a:prstGeom prst="rect">
            <a:avLst/>
          </a:prstGeom>
          <a:noFill/>
        </p:spPr>
        <p:txBody>
          <a:bodyPr wrap="square" rtlCol="0">
            <a:spAutoFit/>
          </a:bodyPr>
          <a:lstStyle/>
          <a:p>
            <a:r>
              <a:rPr lang="en-US" sz="2400" dirty="0"/>
              <a:t>Health and Other Professionals</a:t>
            </a:r>
            <a:endParaRPr lang="en-US" sz="2400" dirty="0">
              <a:solidFill>
                <a:prstClr val="white"/>
              </a:solidFill>
            </a:endParaRP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
        <p:nvSpPr>
          <p:cNvPr id="3" name="TextBox 2"/>
          <p:cNvSpPr txBox="1"/>
          <p:nvPr/>
        </p:nvSpPr>
        <p:spPr>
          <a:xfrm>
            <a:off x="829522" y="833041"/>
            <a:ext cx="6721067"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Drug testing is especially useful for individuals in recovery who have </a:t>
            </a:r>
            <a:r>
              <a:rPr lang="en-US" sz="2000" b="1" dirty="0">
                <a:solidFill>
                  <a:schemeClr val="accent6">
                    <a:lumMod val="40000"/>
                    <a:lumOff val="60000"/>
                  </a:schemeClr>
                </a:solidFill>
              </a:rPr>
              <a:t>increased access to psychoactive substances</a:t>
            </a:r>
            <a:r>
              <a:rPr lang="en-US" sz="2000" dirty="0"/>
              <a:t>, including healthcare professionals and professionals in safety sensitive positions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74720"/>
            <a:ext cx="9144000" cy="3383280"/>
          </a:xfrm>
          <a:prstGeom prst="rect">
            <a:avLst/>
          </a:prstGeom>
        </p:spPr>
      </p:pic>
    </p:spTree>
    <p:extLst>
      <p:ext uri="{BB962C8B-B14F-4D97-AF65-F5344CB8AC3E}">
        <p14:creationId xmlns:p14="http://schemas.microsoft.com/office/powerpoint/2010/main" val="2031633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2783322"/>
            <a:ext cx="8539566" cy="707886"/>
          </a:xfrm>
        </p:spPr>
        <p:txBody>
          <a:bodyPr anchor="ctr" anchorCtr="0">
            <a:noAutofit/>
          </a:bodyPr>
          <a:lstStyle/>
          <a:p>
            <a:r>
              <a:rPr lang="en-US" dirty="0"/>
              <a:t>COMMON CLINICAL QUESTIONS</a:t>
            </a:r>
          </a:p>
        </p:txBody>
      </p:sp>
    </p:spTree>
    <p:extLst>
      <p:ext uri="{BB962C8B-B14F-4D97-AF65-F5344CB8AC3E}">
        <p14:creationId xmlns:p14="http://schemas.microsoft.com/office/powerpoint/2010/main" val="4237156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407244" cy="830997"/>
          </a:xfrm>
          <a:prstGeom prst="rect">
            <a:avLst/>
          </a:prstGeom>
          <a:noFill/>
        </p:spPr>
        <p:txBody>
          <a:bodyPr wrap="square" rtlCol="0">
            <a:spAutoFit/>
          </a:bodyPr>
          <a:lstStyle/>
          <a:p>
            <a:pPr lvl="0"/>
            <a:r>
              <a:rPr lang="en-US" sz="2400" dirty="0"/>
              <a:t>What about patients who are stable on buprenorphine? Should they still be tested regularly?</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2417872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438" y="1946617"/>
            <a:ext cx="6687819" cy="1200329"/>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May be tested less frequently than once a month</a:t>
            </a:r>
          </a:p>
          <a:p>
            <a:pPr marL="285750" lvl="0" indent="-285750">
              <a:buFont typeface="Arial" panose="020B0604020202020204" pitchFamily="34" charset="0"/>
              <a:buChar char="•"/>
            </a:pPr>
            <a:r>
              <a:rPr lang="en-US" sz="2400" dirty="0"/>
              <a:t>Frequency may be adjusted according to a provider’s clinical judgment</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70570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275647" cy="830997"/>
          </a:xfrm>
          <a:prstGeom prst="rect">
            <a:avLst/>
          </a:prstGeom>
          <a:noFill/>
        </p:spPr>
        <p:txBody>
          <a:bodyPr wrap="square" rtlCol="0">
            <a:spAutoFit/>
          </a:bodyPr>
          <a:lstStyle/>
          <a:p>
            <a:pPr lvl="0"/>
            <a:r>
              <a:rPr lang="en-US" sz="2400" dirty="0"/>
              <a:t>How can I offer random testing to a patient I see once a week or once a month?</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4011202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81" y="2322805"/>
            <a:ext cx="6076385" cy="830997"/>
          </a:xfrm>
          <a:prstGeom prst="rect">
            <a:avLst/>
          </a:prstGeom>
          <a:noFill/>
        </p:spPr>
        <p:txBody>
          <a:bodyPr wrap="square" rtlCol="0">
            <a:spAutoFit/>
          </a:bodyPr>
          <a:lstStyle/>
          <a:p>
            <a:pPr lvl="0"/>
            <a:r>
              <a:rPr lang="en-US" sz="2400" dirty="0"/>
              <a:t>When random, unannounced testing is not feasible, scheduled testing is appropriate.</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26167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830997"/>
          </a:xfrm>
          <a:prstGeom prst="rect">
            <a:avLst/>
          </a:prstGeom>
          <a:noFill/>
        </p:spPr>
        <p:txBody>
          <a:bodyPr wrap="square" rtlCol="0">
            <a:spAutoFit/>
          </a:bodyPr>
          <a:lstStyle/>
          <a:p>
            <a:pPr lvl="0"/>
            <a:r>
              <a:rPr lang="en-US" sz="2400" dirty="0"/>
              <a:t>How can I provide quality care for pregnant patients without putting them at legal risk?</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352059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5166360"/>
            <a:ext cx="6553201" cy="1097280"/>
          </a:xfrm>
          <a:prstGeom prst="rect">
            <a:avLst/>
          </a:prstGeom>
          <a:noFill/>
        </p:spPr>
        <p:txBody>
          <a:bodyPr wrap="square" rtlCol="0" anchor="ctr">
            <a:noAutofit/>
          </a:bodyPr>
          <a:lstStyle/>
          <a:p>
            <a:endParaRPr lang="en-US" dirty="0"/>
          </a:p>
          <a:p>
            <a:r>
              <a:rPr lang="en-US" sz="2000" dirty="0"/>
              <a:t>Clinicians </a:t>
            </a:r>
            <a:r>
              <a:rPr lang="en-US" sz="2000" b="1" dirty="0">
                <a:solidFill>
                  <a:schemeClr val="accent6">
                    <a:lumMod val="40000"/>
                    <a:lumOff val="60000"/>
                  </a:schemeClr>
                </a:solidFill>
              </a:rPr>
              <a:t>need</a:t>
            </a:r>
            <a:r>
              <a:rPr lang="en-US" sz="2000" dirty="0"/>
              <a:t> </a:t>
            </a:r>
            <a:r>
              <a:rPr lang="en-US" sz="2000" b="1" dirty="0">
                <a:solidFill>
                  <a:schemeClr val="accent6">
                    <a:lumMod val="40000"/>
                    <a:lumOff val="60000"/>
                  </a:schemeClr>
                </a:solidFill>
              </a:rPr>
              <a:t>guidance</a:t>
            </a:r>
            <a:r>
              <a:rPr lang="en-US" sz="2000" dirty="0"/>
              <a:t>. Currently, there is a lack of understanding of methodological limitations, interpretation, and application of drug test results among clinicians.</a:t>
            </a:r>
          </a:p>
          <a:p>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56200"/>
          </a:xfrm>
          <a:prstGeom prst="rect">
            <a:avLst/>
          </a:prstGeom>
        </p:spPr>
      </p:pic>
    </p:spTree>
    <p:extLst>
      <p:ext uri="{BB962C8B-B14F-4D97-AF65-F5344CB8AC3E}">
        <p14:creationId xmlns:p14="http://schemas.microsoft.com/office/powerpoint/2010/main" val="773016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1734978"/>
            <a:ext cx="7818312" cy="230832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Stakes for drug testing are increased for this population</a:t>
            </a:r>
          </a:p>
          <a:p>
            <a:pPr marL="285750" lvl="0" indent="-285750">
              <a:buFont typeface="Arial" panose="020B0604020202020204" pitchFamily="34" charset="0"/>
              <a:buChar char="•"/>
            </a:pPr>
            <a:r>
              <a:rPr lang="en-US" sz="2400" dirty="0"/>
              <a:t>ASAM recommends explicit written consent for drug testing, including during labor and delivery</a:t>
            </a:r>
          </a:p>
          <a:p>
            <a:pPr marL="285750" lvl="0" indent="-285750">
              <a:buFont typeface="Arial" panose="020B0604020202020204" pitchFamily="34" charset="0"/>
              <a:buChar char="•"/>
            </a:pPr>
            <a:r>
              <a:rPr lang="en-US" sz="2400" dirty="0"/>
              <a:t>See 2017 ASAM Policy Statement, “Substance Use, Misuse, and Use Disorders During and Following Pregnancy, with an Emphasis on Opioids”</a:t>
            </a:r>
          </a:p>
        </p:txBody>
      </p:sp>
    </p:spTree>
    <p:extLst>
      <p:ext uri="{BB962C8B-B14F-4D97-AF65-F5344CB8AC3E}">
        <p14:creationId xmlns:p14="http://schemas.microsoft.com/office/powerpoint/2010/main" val="404854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407244" cy="830997"/>
          </a:xfrm>
          <a:prstGeom prst="rect">
            <a:avLst/>
          </a:prstGeom>
          <a:noFill/>
        </p:spPr>
        <p:txBody>
          <a:bodyPr wrap="square" rtlCol="0">
            <a:spAutoFit/>
          </a:bodyPr>
          <a:lstStyle/>
          <a:p>
            <a:pPr lvl="0"/>
            <a:r>
              <a:rPr lang="en-US" sz="2400" dirty="0"/>
              <a:t>If a patient has repeated positive drug tests, how can I address it in a therapeutic, non-punitive manner?</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1226812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1761951"/>
            <a:ext cx="719944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If drug testing results contradict self-reports, therapeutic discussions should take place</a:t>
            </a:r>
          </a:p>
          <a:p>
            <a:pPr marL="285750" lvl="0" indent="-285750">
              <a:buFont typeface="Arial" panose="020B0604020202020204" pitchFamily="34" charset="0"/>
              <a:buChar char="•"/>
            </a:pPr>
            <a:r>
              <a:rPr lang="en-US" sz="2400" dirty="0"/>
              <a:t>Discussions with patients should be non-confrontational</a:t>
            </a:r>
          </a:p>
          <a:p>
            <a:pPr marL="285750" lvl="0" indent="-285750">
              <a:buFont typeface="Arial" panose="020B0604020202020204" pitchFamily="34" charset="0"/>
              <a:buChar char="•"/>
            </a:pPr>
            <a:r>
              <a:rPr lang="en-US" sz="2400" dirty="0"/>
              <a:t>Repeated positive test results indicate that the treatment plan needs to be adjusted</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73154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6076385" cy="1015663"/>
          </a:xfrm>
          <a:prstGeom prst="rect">
            <a:avLst/>
          </a:prstGeom>
          <a:noFill/>
        </p:spPr>
        <p:txBody>
          <a:bodyPr wrap="square" rtlCol="0">
            <a:spAutoFit/>
          </a:bodyPr>
          <a:lstStyle/>
          <a:p>
            <a:pPr lvl="0"/>
            <a:r>
              <a:rPr lang="en-US" sz="2000" dirty="0"/>
              <a:t>I feel like I’m always playing catch-up. Synthetic drugs keep appearing and drug use patterns keep changing. How do I keep up?</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2089469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072434"/>
            <a:ext cx="7068819" cy="830997"/>
          </a:xfrm>
          <a:prstGeom prst="rect">
            <a:avLst/>
          </a:prstGeom>
          <a:noFill/>
        </p:spPr>
        <p:txBody>
          <a:bodyPr wrap="square" rtlCol="0">
            <a:spAutoFit/>
          </a:bodyPr>
          <a:lstStyle/>
          <a:p>
            <a:pPr lvl="0"/>
            <a:r>
              <a:rPr lang="en-US" sz="2400" dirty="0"/>
              <a:t>Providers </a:t>
            </a:r>
            <a:r>
              <a:rPr lang="en-US" sz="2400" i="1" dirty="0"/>
              <a:t>are</a:t>
            </a:r>
            <a:r>
              <a:rPr lang="en-US" sz="2400" dirty="0"/>
              <a:t> always playing catch-up when it comes to designer drugs and sample tampering strategies.</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4128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467" y="254520"/>
            <a:ext cx="7787276" cy="830997"/>
          </a:xfrm>
          <a:prstGeom prst="rect">
            <a:avLst/>
          </a:prstGeom>
          <a:noFill/>
        </p:spPr>
        <p:txBody>
          <a:bodyPr wrap="square" rtlCol="0">
            <a:spAutoFit/>
          </a:bodyPr>
          <a:lstStyle/>
          <a:p>
            <a:pPr lvl="0"/>
            <a:r>
              <a:rPr lang="en-US" sz="2400" dirty="0"/>
              <a:t>We often have questions about choosing testing panels and proper interpretation of results. Where can I get help?</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5106"/>
            <a:ext cx="9144000" cy="4005072"/>
          </a:xfrm>
          <a:prstGeom prst="rect">
            <a:avLst/>
          </a:prstGeom>
        </p:spPr>
      </p:pic>
    </p:spTree>
    <p:extLst>
      <p:ext uri="{BB962C8B-B14F-4D97-AF65-F5344CB8AC3E}">
        <p14:creationId xmlns:p14="http://schemas.microsoft.com/office/powerpoint/2010/main" val="384337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746" y="2137748"/>
            <a:ext cx="6076385" cy="1200329"/>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Medical toxicologist</a:t>
            </a:r>
          </a:p>
          <a:p>
            <a:pPr marL="285750" lvl="0" indent="-285750">
              <a:buFont typeface="Arial" panose="020B0604020202020204" pitchFamily="34" charset="0"/>
              <a:buChar char="•"/>
            </a:pPr>
            <a:r>
              <a:rPr lang="en-US" sz="2400" dirty="0"/>
              <a:t>Staff at the testing laboratory</a:t>
            </a:r>
          </a:p>
          <a:p>
            <a:pPr marL="285750" lvl="0" indent="-285750">
              <a:buFont typeface="Arial" panose="020B0604020202020204" pitchFamily="34" charset="0"/>
              <a:buChar char="•"/>
            </a:pPr>
            <a:r>
              <a:rPr lang="en-US" sz="2400" dirty="0"/>
              <a:t>And/or a physician with MRO certification</a:t>
            </a:r>
          </a:p>
        </p:txBody>
      </p:sp>
      <p:sp>
        <p:nvSpPr>
          <p:cNvPr id="2" name="TextBox 1"/>
          <p:cNvSpPr txBox="1"/>
          <p:nvPr/>
        </p:nvSpPr>
        <p:spPr>
          <a:xfrm>
            <a:off x="1720156" y="1577285"/>
            <a:ext cx="60205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33783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1151902"/>
            <a:ext cx="8539566" cy="1323439"/>
          </a:xfrm>
        </p:spPr>
        <p:txBody>
          <a:bodyPr anchor="ctr" anchorCtr="0">
            <a:noAutofit/>
          </a:bodyPr>
          <a:lstStyle/>
          <a:p>
            <a:r>
              <a:rPr lang="en-US" dirty="0"/>
              <a:t>FINDING ADDITIONAL INFORMATION</a:t>
            </a:r>
          </a:p>
        </p:txBody>
      </p:sp>
      <p:grpSp>
        <p:nvGrpSpPr>
          <p:cNvPr id="3" name="Group 2">
            <a:extLst>
              <a:ext uri="{FF2B5EF4-FFF2-40B4-BE49-F238E27FC236}">
                <a16:creationId xmlns:a16="http://schemas.microsoft.com/office/drawing/2014/main" id="{8D0EFFD2-C844-4203-AE07-C50A5D130766}"/>
              </a:ext>
            </a:extLst>
          </p:cNvPr>
          <p:cNvGrpSpPr/>
          <p:nvPr/>
        </p:nvGrpSpPr>
        <p:grpSpPr>
          <a:xfrm>
            <a:off x="2879686" y="2864866"/>
            <a:ext cx="3697898" cy="2071438"/>
            <a:chOff x="3194515" y="1074377"/>
            <a:chExt cx="6124770" cy="3651771"/>
          </a:xfrm>
        </p:grpSpPr>
        <p:pic>
          <p:nvPicPr>
            <p:cNvPr id="4" name="Picture 3">
              <a:extLst>
                <a:ext uri="{FF2B5EF4-FFF2-40B4-BE49-F238E27FC236}">
                  <a16:creationId xmlns:a16="http://schemas.microsoft.com/office/drawing/2014/main" id="{407B347F-DEA6-41DC-91A4-441B600B61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31267">
              <a:off x="3194515" y="1220698"/>
              <a:ext cx="2061902" cy="3436503"/>
            </a:xfrm>
            <a:prstGeom prst="rect">
              <a:avLst/>
            </a:prstGeom>
            <a:ln>
              <a:noFill/>
            </a:ln>
            <a:effectLst>
              <a:outerShdw blurRad="292100" dist="139700" dir="2700000" algn="tl" rotWithShape="0">
                <a:srgbClr val="333333">
                  <a:alpha val="65000"/>
                </a:srgbClr>
              </a:outerShdw>
            </a:effectLst>
          </p:spPr>
        </p:pic>
        <p:pic>
          <p:nvPicPr>
            <p:cNvPr id="5" name="Picture 4" descr="A screenshot of a cell phone&#10;&#10;Description generated with very high confidence">
              <a:extLst>
                <a:ext uri="{FF2B5EF4-FFF2-40B4-BE49-F238E27FC236}">
                  <a16:creationId xmlns:a16="http://schemas.microsoft.com/office/drawing/2014/main" id="{4B521529-37A9-4715-BA1F-456A36873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761" y="1074377"/>
              <a:ext cx="2595882" cy="3461177"/>
            </a:xfrm>
            <a:prstGeom prst="rect">
              <a:avLst/>
            </a:prstGeom>
            <a:effectLst>
              <a:outerShdw blurRad="241300" dist="38100" dir="8820000" sx="99000" sy="99000" algn="bl" rotWithShape="0">
                <a:prstClr val="black">
                  <a:alpha val="40000"/>
                </a:prstClr>
              </a:outerShdw>
            </a:effectLst>
          </p:spPr>
        </p:pic>
        <p:pic>
          <p:nvPicPr>
            <p:cNvPr id="6" name="Picture 5" descr="A screenshot of a cell phone&#10;&#10;Description generated with very high confidence">
              <a:extLst>
                <a:ext uri="{FF2B5EF4-FFF2-40B4-BE49-F238E27FC236}">
                  <a16:creationId xmlns:a16="http://schemas.microsoft.com/office/drawing/2014/main" id="{6B2A889A-5BE8-4722-AC22-612504BF8B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83079">
              <a:off x="5834928" y="1241791"/>
              <a:ext cx="3484357" cy="3484357"/>
            </a:xfrm>
            <a:prstGeom prst="rect">
              <a:avLst/>
            </a:prstGeom>
          </p:spPr>
        </p:pic>
      </p:grpSp>
    </p:spTree>
    <p:extLst>
      <p:ext uri="{BB962C8B-B14F-4D97-AF65-F5344CB8AC3E}">
        <p14:creationId xmlns:p14="http://schemas.microsoft.com/office/powerpoint/2010/main" val="1642830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873" y="1530220"/>
            <a:ext cx="2721978" cy="2827176"/>
          </a:xfrm>
          <a:prstGeom prst="rect">
            <a:avLst/>
          </a:prstGeom>
        </p:spPr>
      </p:pic>
    </p:spTree>
    <p:extLst>
      <p:ext uri="{BB962C8B-B14F-4D97-AF65-F5344CB8AC3E}">
        <p14:creationId xmlns:p14="http://schemas.microsoft.com/office/powerpoint/2010/main" val="122318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639122"/>
            <a:ext cx="7315200" cy="1877437"/>
          </a:xfrm>
          <a:prstGeom prst="rect">
            <a:avLst/>
          </a:prstGeom>
          <a:noFill/>
        </p:spPr>
        <p:txBody>
          <a:bodyPr wrap="square" rtlCol="0" anchor="ctr">
            <a:spAutoFit/>
          </a:bodyPr>
          <a:lstStyle/>
          <a:p>
            <a:endParaRPr lang="en-US" dirty="0"/>
          </a:p>
          <a:p>
            <a:r>
              <a:rPr lang="en-US" sz="2000" dirty="0"/>
              <a:t>Clinical </a:t>
            </a:r>
            <a:r>
              <a:rPr lang="en-US" sz="2000" b="1" dirty="0">
                <a:solidFill>
                  <a:schemeClr val="accent6">
                    <a:lumMod val="40000"/>
                    <a:lumOff val="60000"/>
                  </a:schemeClr>
                </a:solidFill>
              </a:rPr>
              <a:t>decisions </a:t>
            </a:r>
            <a:r>
              <a:rPr lang="en-US" sz="2000" dirty="0"/>
              <a:t>related to drug tests </a:t>
            </a:r>
            <a:r>
              <a:rPr lang="en-US" sz="2000" b="1" dirty="0">
                <a:solidFill>
                  <a:schemeClr val="accent6">
                    <a:lumMod val="40000"/>
                    <a:lumOff val="60000"/>
                  </a:schemeClr>
                </a:solidFill>
              </a:rPr>
              <a:t>are made every day</a:t>
            </a:r>
            <a:r>
              <a:rPr lang="en-US" sz="2000" dirty="0"/>
              <a:t>.</a:t>
            </a:r>
          </a:p>
          <a:p>
            <a:r>
              <a:rPr lang="en-US" sz="2000" dirty="0"/>
              <a:t>Even in the context of limited information about how best to apply this tool, providers and payers use it to make decisions about what kind of care patients should and do receive.</a:t>
            </a:r>
          </a:p>
          <a:p>
            <a:endParaRPr lang="en-US" dirty="0"/>
          </a:p>
        </p:txBody>
      </p:sp>
      <p:pic>
        <p:nvPicPr>
          <p:cNvPr id="2" name="Picture 1"/>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4884219"/>
          </a:xfrm>
          <a:prstGeom prst="rect">
            <a:avLst/>
          </a:prstGeom>
        </p:spPr>
      </p:pic>
    </p:spTree>
    <p:extLst>
      <p:ext uri="{BB962C8B-B14F-4D97-AF65-F5344CB8AC3E}">
        <p14:creationId xmlns:p14="http://schemas.microsoft.com/office/powerpoint/2010/main" val="86481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0" y="1097280"/>
            <a:ext cx="9144000" cy="5163820"/>
          </a:xfrm>
          <a:prstGeom prst="rect">
            <a:avLst/>
          </a:prstGeom>
        </p:spPr>
      </p:pic>
      <p:sp>
        <p:nvSpPr>
          <p:cNvPr id="4" name="TextBox 3"/>
          <p:cNvSpPr txBox="1"/>
          <p:nvPr/>
        </p:nvSpPr>
        <p:spPr>
          <a:xfrm>
            <a:off x="457200" y="0"/>
            <a:ext cx="8055429" cy="1097280"/>
          </a:xfrm>
          <a:prstGeom prst="rect">
            <a:avLst/>
          </a:prstGeom>
          <a:noFill/>
        </p:spPr>
        <p:txBody>
          <a:bodyPr wrap="square" rtlCol="0" anchor="ctr" anchorCtr="0">
            <a:noAutofit/>
          </a:bodyPr>
          <a:lstStyle/>
          <a:p>
            <a:r>
              <a:rPr lang="en-US" sz="2000" dirty="0"/>
              <a:t>Drug testing can be a </a:t>
            </a:r>
            <a:r>
              <a:rPr lang="en-US" sz="2000" b="1" dirty="0">
                <a:solidFill>
                  <a:schemeClr val="accent6">
                    <a:lumMod val="40000"/>
                    <a:lumOff val="60000"/>
                  </a:schemeClr>
                </a:solidFill>
              </a:rPr>
              <a:t>powerful technology </a:t>
            </a:r>
            <a:r>
              <a:rPr lang="en-US" sz="2000" dirty="0"/>
              <a:t>for supporting recovery.</a:t>
            </a:r>
          </a:p>
        </p:txBody>
      </p:sp>
    </p:spTree>
    <p:extLst>
      <p:ext uri="{BB962C8B-B14F-4D97-AF65-F5344CB8AC3E}">
        <p14:creationId xmlns:p14="http://schemas.microsoft.com/office/powerpoint/2010/main" val="12314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10" y="2783322"/>
            <a:ext cx="8539566" cy="707886"/>
          </a:xfrm>
        </p:spPr>
        <p:txBody>
          <a:bodyPr anchor="ctr" anchorCtr="0">
            <a:noAutofit/>
          </a:bodyPr>
          <a:lstStyle/>
          <a:p>
            <a:r>
              <a:rPr lang="en-US" dirty="0"/>
              <a:t>CONTEXT</a:t>
            </a:r>
          </a:p>
        </p:txBody>
      </p:sp>
    </p:spTree>
    <p:extLst>
      <p:ext uri="{BB962C8B-B14F-4D97-AF65-F5344CB8AC3E}">
        <p14:creationId xmlns:p14="http://schemas.microsoft.com/office/powerpoint/2010/main" val="1260424486"/>
      </p:ext>
    </p:extLst>
  </p:cSld>
  <p:clrMapOvr>
    <a:masterClrMapping/>
  </p:clrMapOvr>
</p:sld>
</file>

<file path=ppt/theme/theme1.xml><?xml version="1.0" encoding="utf-8"?>
<a:theme xmlns:a="http://schemas.openxmlformats.org/drawingml/2006/main" name="NolinesASAM">
  <a:themeElements>
    <a:clrScheme name="ASAM Slide Deck">
      <a:dk1>
        <a:srgbClr val="06204C"/>
      </a:dk1>
      <a:lt1>
        <a:sysClr val="window" lastClr="FFFFFF"/>
      </a:lt1>
      <a:dk2>
        <a:srgbClr val="06204C"/>
      </a:dk2>
      <a:lt2>
        <a:srgbClr val="5493B2"/>
      </a:lt2>
      <a:accent1>
        <a:srgbClr val="F6DE55"/>
      </a:accent1>
      <a:accent2>
        <a:srgbClr val="F6DE55"/>
      </a:accent2>
      <a:accent3>
        <a:srgbClr val="F6DE55"/>
      </a:accent3>
      <a:accent4>
        <a:srgbClr val="F6DE55"/>
      </a:accent4>
      <a:accent5>
        <a:srgbClr val="F6DE55"/>
      </a:accent5>
      <a:accent6>
        <a:srgbClr val="F6DE55"/>
      </a:accent6>
      <a:hlink>
        <a:srgbClr val="00C8C3"/>
      </a:hlink>
      <a:folHlink>
        <a:srgbClr val="009692"/>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9731</TotalTime>
  <Words>2255</Words>
  <Application>Microsoft Office PowerPoint</Application>
  <PresentationFormat>On-screen Show (4:3)</PresentationFormat>
  <Paragraphs>349</Paragraphs>
  <Slides>68</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Corbel</vt:lpstr>
      <vt:lpstr>Times New Roman</vt:lpstr>
      <vt:lpstr>Wingdings 2</vt:lpstr>
      <vt:lpstr>NolinesASAM</vt:lpstr>
      <vt:lpstr>THE ASAM Appropriate Use of Drug Testing in Clinical Addiction Medicine WEBINAR  Louis E. Baxter, Sr., MD, DFASAM </vt:lpstr>
      <vt:lpstr>The ASAM Appropriate Use of Drug Testing in Clinical Addiction Medicine Webinar July 19, 2017     Louis E. Baxter, Sr., MD, DFASAM No disclosures</vt:lpstr>
      <vt:lpstr>PRESENTATION OUTLINE</vt:lpstr>
      <vt:lpstr>WHY DO WE NEED THIS CONSENSUS DOCUMENT?</vt:lpstr>
      <vt:lpstr>PowerPoint Presentation</vt:lpstr>
      <vt:lpstr>PowerPoint Presentation</vt:lpstr>
      <vt:lpstr>PowerPoint Presentation</vt:lpstr>
      <vt:lpstr>PowerPoint Presentation</vt:lpstr>
      <vt:lpstr>CONTEXT</vt:lpstr>
      <vt:lpstr>PowerPoint Presentation</vt:lpstr>
      <vt:lpstr>PowerPoint Presentation</vt:lpstr>
      <vt:lpstr>PowerPoint Presentation</vt:lpstr>
      <vt:lpstr>PowerPoint Presentation</vt:lpstr>
      <vt:lpstr>PowerPoint Presentation</vt:lpstr>
      <vt:lpstr>DOCUMENT DEVELOPMENT</vt:lpstr>
      <vt:lpstr>PowerPoint Presentation</vt:lpstr>
      <vt:lpstr>PowerPoint Presentation</vt:lpstr>
      <vt:lpstr>PowerPoint Presentation</vt:lpstr>
      <vt:lpstr>PowerPoint Presentation</vt:lpstr>
      <vt:lpstr>PowerPoint Presentation</vt:lpstr>
      <vt:lpstr>HOW TO USE THE DOCUMENT</vt:lpstr>
      <vt:lpstr>PowerPoint Presentation</vt:lpstr>
      <vt:lpstr>PowerPoint Presentation</vt:lpstr>
      <vt:lpstr>PRINCIPLES OF DRUG TESTING</vt:lpstr>
      <vt:lpstr>PowerPoint Presentation</vt:lpstr>
      <vt:lpstr>PowerPoint Presentation</vt:lpstr>
      <vt:lpstr>PowerPoint Presentation</vt:lpstr>
      <vt:lpstr>PROCESS OF DRUG TESTING</vt:lpstr>
      <vt:lpstr>PowerPoint Presentation</vt:lpstr>
      <vt:lpstr>PowerPoint Presentation</vt:lpstr>
      <vt:lpstr>PowerPoint Presentation</vt:lpstr>
      <vt:lpstr>PowerPoint Presentation</vt:lpstr>
      <vt:lpstr>PowerPoint Presentation</vt:lpstr>
      <vt:lpstr>BIOLOGICAL MATRICES</vt:lpstr>
      <vt:lpstr>PowerPoint Presentation</vt:lpstr>
      <vt:lpstr>PowerPoint Presentation</vt:lpstr>
      <vt:lpstr>PowerPoint Presentation</vt:lpstr>
      <vt:lpstr>PowerPoint Presentation</vt:lpstr>
      <vt:lpstr>PowerPoint Presentation</vt:lpstr>
      <vt:lpstr>PowerPoint Presentation</vt:lpstr>
      <vt:lpstr>SETTINGS and LEVELS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POPULATIONS</vt:lpstr>
      <vt:lpstr>PowerPoint Presentation</vt:lpstr>
      <vt:lpstr>PowerPoint Presentation</vt:lpstr>
      <vt:lpstr>PowerPoint Presentation</vt:lpstr>
      <vt:lpstr>PowerPoint Presentation</vt:lpstr>
      <vt:lpstr>COMMON CLINICAL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 Glover</dc:creator>
  <cp:lastModifiedBy>Matthew Bryant</cp:lastModifiedBy>
  <cp:revision>214</cp:revision>
  <cp:lastPrinted>2017-07-19T19:07:42Z</cp:lastPrinted>
  <dcterms:created xsi:type="dcterms:W3CDTF">2014-09-20T09:54:16Z</dcterms:created>
  <dcterms:modified xsi:type="dcterms:W3CDTF">2021-03-26T19:05:19Z</dcterms:modified>
  <cp:contentStatus/>
</cp:coreProperties>
</file>